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2954536"/>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Global Development Trends Analysis</a:t>
            </a:r>
            <a:endParaRPr lang="en-US" sz="4450" dirty="0"/>
          </a:p>
        </p:txBody>
      </p:sp>
      <p:sp>
        <p:nvSpPr>
          <p:cNvPr id="4" name="Text 1"/>
          <p:cNvSpPr/>
          <p:nvPr/>
        </p:nvSpPr>
        <p:spPr>
          <a:xfrm>
            <a:off x="758309" y="4704874"/>
            <a:ext cx="6821448" cy="570071"/>
          </a:xfrm>
          <a:prstGeom prst="rect">
            <a:avLst/>
          </a:prstGeom>
          <a:noFill/>
          <a:ln/>
        </p:spPr>
        <p:txBody>
          <a:bodyPr wrap="none" lIns="0" tIns="0" rIns="0" bIns="0" rtlCol="0" anchor="t"/>
          <a:lstStyle/>
          <a:p>
            <a:pPr algn="l" indent="0" marL="0">
              <a:lnSpc>
                <a:spcPts val="4450"/>
              </a:lnSpc>
              <a:buNone/>
            </a:pPr>
            <a:r>
              <a:rPr lang="en-US" sz="3550" b="1" dirty="0">
                <a:solidFill>
                  <a:srgbClr val="2E3C4E"/>
                </a:solidFill>
                <a:latin typeface="Barlow Bold" pitchFamily="34" charset="0"/>
                <a:ea typeface="Barlow Bold" pitchFamily="34" charset="-122"/>
                <a:cs typeface="Barlow Bold" pitchFamily="34" charset="-120"/>
              </a:rPr>
              <a:t>Using World Bank and UN HDI Data</a:t>
            </a:r>
            <a:endParaRPr lang="en-US" sz="3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204198"/>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2E3C4E"/>
                </a:solidFill>
                <a:latin typeface="Barlow Bold" pitchFamily="34" charset="0"/>
                <a:ea typeface="Barlow Bold" pitchFamily="34" charset="-122"/>
                <a:cs typeface="Barlow Bold" pitchFamily="34" charset="-120"/>
              </a:rPr>
              <a:t>Key Takeaways</a:t>
            </a:r>
            <a:endParaRPr lang="en-US" sz="2650" dirty="0"/>
          </a:p>
        </p:txBody>
      </p:sp>
      <p:sp>
        <p:nvSpPr>
          <p:cNvPr id="3" name="Shape 1"/>
          <p:cNvSpPr/>
          <p:nvPr/>
        </p:nvSpPr>
        <p:spPr>
          <a:xfrm>
            <a:off x="758309" y="2065020"/>
            <a:ext cx="4226838" cy="2723317"/>
          </a:xfrm>
          <a:prstGeom prst="roundRect">
            <a:avLst>
              <a:gd name="adj" fmla="val 5372"/>
            </a:avLst>
          </a:prstGeom>
          <a:solidFill>
            <a:srgbClr val="FFFFFF"/>
          </a:solidFill>
          <a:ln w="30480">
            <a:solidFill>
              <a:srgbClr val="BACFDD"/>
            </a:solidFill>
            <a:prstDash val="solid"/>
          </a:ln>
        </p:spPr>
      </p:sp>
      <p:pic>
        <p:nvPicPr>
          <p:cNvPr id="4" name="Image 0" descr="preencoded.png">    </p:cNvPr>
          <p:cNvPicPr>
            <a:picLocks noChangeAspect="1"/>
          </p:cNvPicPr>
          <p:nvPr/>
        </p:nvPicPr>
        <p:blipFill>
          <a:blip r:embed="rId1"/>
          <a:stretch>
            <a:fillRect/>
          </a:stretch>
        </p:blipFill>
        <p:spPr>
          <a:xfrm>
            <a:off x="727829" y="2065020"/>
            <a:ext cx="121920" cy="2723317"/>
          </a:xfrm>
          <a:prstGeom prst="rect">
            <a:avLst/>
          </a:prstGeom>
        </p:spPr>
      </p:pic>
      <p:sp>
        <p:nvSpPr>
          <p:cNvPr id="5" name="Text 2"/>
          <p:cNvSpPr/>
          <p:nvPr/>
        </p:nvSpPr>
        <p:spPr>
          <a:xfrm>
            <a:off x="1096804" y="2312075"/>
            <a:ext cx="3641288" cy="712470"/>
          </a:xfrm>
          <a:prstGeom prst="rect">
            <a:avLst/>
          </a:prstGeom>
          <a:noFill/>
          <a:ln/>
        </p:spPr>
        <p:txBody>
          <a:bodyPr wrap="squar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Economic &amp; Population Growth</a:t>
            </a:r>
            <a:endParaRPr lang="en-US" sz="2200" dirty="0"/>
          </a:p>
        </p:txBody>
      </p:sp>
      <p:sp>
        <p:nvSpPr>
          <p:cNvPr id="6" name="Text 3"/>
          <p:cNvSpPr/>
          <p:nvPr/>
        </p:nvSpPr>
        <p:spPr>
          <a:xfrm>
            <a:off x="1096804" y="3154442"/>
            <a:ext cx="364128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Luxembourg, Norway, and Qatar lead GDP growth; Singapore dominates both GDP and population growth.</a:t>
            </a:r>
            <a:endParaRPr lang="en-US" sz="1700" dirty="0"/>
          </a:p>
        </p:txBody>
      </p:sp>
      <p:sp>
        <p:nvSpPr>
          <p:cNvPr id="7" name="Shape 4"/>
          <p:cNvSpPr/>
          <p:nvPr/>
        </p:nvSpPr>
        <p:spPr>
          <a:xfrm>
            <a:off x="5201722" y="2065020"/>
            <a:ext cx="4226838" cy="2723317"/>
          </a:xfrm>
          <a:prstGeom prst="roundRect">
            <a:avLst>
              <a:gd name="adj" fmla="val 5372"/>
            </a:avLst>
          </a:prstGeom>
          <a:solidFill>
            <a:srgbClr val="FFFFFF"/>
          </a:solidFill>
          <a:ln w="30480">
            <a:solidFill>
              <a:srgbClr val="BACFDD"/>
            </a:solidFill>
            <a:prstDash val="solid"/>
          </a:ln>
        </p:spPr>
      </p:sp>
      <p:pic>
        <p:nvPicPr>
          <p:cNvPr id="8" name="Image 1" descr="preencoded.png">    </p:cNvPr>
          <p:cNvPicPr>
            <a:picLocks noChangeAspect="1"/>
          </p:cNvPicPr>
          <p:nvPr/>
        </p:nvPicPr>
        <p:blipFill>
          <a:blip r:embed="rId2"/>
          <a:stretch>
            <a:fillRect/>
          </a:stretch>
        </p:blipFill>
        <p:spPr>
          <a:xfrm>
            <a:off x="5171242" y="2065020"/>
            <a:ext cx="121920" cy="2723317"/>
          </a:xfrm>
          <a:prstGeom prst="rect">
            <a:avLst/>
          </a:prstGeom>
        </p:spPr>
      </p:pic>
      <p:sp>
        <p:nvSpPr>
          <p:cNvPr id="9" name="Text 5"/>
          <p:cNvSpPr/>
          <p:nvPr/>
        </p:nvSpPr>
        <p:spPr>
          <a:xfrm>
            <a:off x="5540216" y="231207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HDI Progress</a:t>
            </a:r>
            <a:endParaRPr lang="en-US" sz="2200" dirty="0"/>
          </a:p>
        </p:txBody>
      </p:sp>
      <p:sp>
        <p:nvSpPr>
          <p:cNvPr id="10" name="Text 6"/>
          <p:cNvSpPr/>
          <p:nvPr/>
        </p:nvSpPr>
        <p:spPr>
          <a:xfrm>
            <a:off x="5540216" y="2798207"/>
            <a:ext cx="364128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Rwanda, Myanmar, and Ethiopia show remarkable HDI gains, driven by health and education investments.</a:t>
            </a:r>
            <a:endParaRPr lang="en-US" sz="1700" dirty="0"/>
          </a:p>
        </p:txBody>
      </p:sp>
      <p:sp>
        <p:nvSpPr>
          <p:cNvPr id="11" name="Shape 7"/>
          <p:cNvSpPr/>
          <p:nvPr/>
        </p:nvSpPr>
        <p:spPr>
          <a:xfrm>
            <a:off x="9645134" y="2065020"/>
            <a:ext cx="4226957" cy="2723317"/>
          </a:xfrm>
          <a:prstGeom prst="roundRect">
            <a:avLst>
              <a:gd name="adj" fmla="val 5372"/>
            </a:avLst>
          </a:prstGeom>
          <a:solidFill>
            <a:srgbClr val="FFFFFF"/>
          </a:solidFill>
          <a:ln w="30480">
            <a:solidFill>
              <a:srgbClr val="BACFDD"/>
            </a:solidFill>
            <a:prstDash val="solid"/>
          </a:ln>
        </p:spPr>
      </p:sp>
      <p:pic>
        <p:nvPicPr>
          <p:cNvPr id="12" name="Image 2" descr="preencoded.png">    </p:cNvPr>
          <p:cNvPicPr>
            <a:picLocks noChangeAspect="1"/>
          </p:cNvPicPr>
          <p:nvPr/>
        </p:nvPicPr>
        <p:blipFill>
          <a:blip r:embed="rId3"/>
          <a:stretch>
            <a:fillRect/>
          </a:stretch>
        </p:blipFill>
        <p:spPr>
          <a:xfrm>
            <a:off x="9614654" y="2065020"/>
            <a:ext cx="121920" cy="2723317"/>
          </a:xfrm>
          <a:prstGeom prst="rect">
            <a:avLst/>
          </a:prstGeom>
        </p:spPr>
      </p:pic>
      <p:sp>
        <p:nvSpPr>
          <p:cNvPr id="13" name="Text 8"/>
          <p:cNvSpPr/>
          <p:nvPr/>
        </p:nvSpPr>
        <p:spPr>
          <a:xfrm>
            <a:off x="9983629" y="2312075"/>
            <a:ext cx="300573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Life Expectancy Drivers</a:t>
            </a:r>
            <a:endParaRPr lang="en-US" sz="2200" dirty="0"/>
          </a:p>
        </p:txBody>
      </p:sp>
      <p:sp>
        <p:nvSpPr>
          <p:cNvPr id="14" name="Text 9"/>
          <p:cNvSpPr/>
          <p:nvPr/>
        </p:nvSpPr>
        <p:spPr>
          <a:xfrm>
            <a:off x="9983629" y="2798207"/>
            <a:ext cx="364140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HDI and electricity access are strong predictors; high birth/infant mortality rates reduce life expectancy.</a:t>
            </a:r>
            <a:endParaRPr lang="en-US" sz="1700" dirty="0"/>
          </a:p>
        </p:txBody>
      </p:sp>
      <p:sp>
        <p:nvSpPr>
          <p:cNvPr id="15" name="Shape 10"/>
          <p:cNvSpPr/>
          <p:nvPr/>
        </p:nvSpPr>
        <p:spPr>
          <a:xfrm>
            <a:off x="758309" y="5004911"/>
            <a:ext cx="6448544" cy="2020372"/>
          </a:xfrm>
          <a:prstGeom prst="roundRect">
            <a:avLst>
              <a:gd name="adj" fmla="val 7241"/>
            </a:avLst>
          </a:prstGeom>
          <a:solidFill>
            <a:srgbClr val="FFFFFF"/>
          </a:solidFill>
          <a:ln w="30480">
            <a:solidFill>
              <a:srgbClr val="BACFDD"/>
            </a:solidFill>
            <a:prstDash val="solid"/>
          </a:ln>
        </p:spPr>
      </p:sp>
      <p:pic>
        <p:nvPicPr>
          <p:cNvPr id="16" name="Image 3" descr="preencoded.png">    </p:cNvPr>
          <p:cNvPicPr>
            <a:picLocks noChangeAspect="1"/>
          </p:cNvPicPr>
          <p:nvPr/>
        </p:nvPicPr>
        <p:blipFill>
          <a:blip r:embed="rId4"/>
          <a:stretch>
            <a:fillRect/>
          </a:stretch>
        </p:blipFill>
        <p:spPr>
          <a:xfrm>
            <a:off x="727829" y="5004911"/>
            <a:ext cx="121920" cy="2020372"/>
          </a:xfrm>
          <a:prstGeom prst="rect">
            <a:avLst/>
          </a:prstGeom>
        </p:spPr>
      </p:pic>
      <p:sp>
        <p:nvSpPr>
          <p:cNvPr id="17" name="Text 11"/>
          <p:cNvSpPr/>
          <p:nvPr/>
        </p:nvSpPr>
        <p:spPr>
          <a:xfrm>
            <a:off x="1096804" y="525196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Clustering Insights</a:t>
            </a:r>
            <a:endParaRPr lang="en-US" sz="2200" dirty="0"/>
          </a:p>
        </p:txBody>
      </p:sp>
      <p:sp>
        <p:nvSpPr>
          <p:cNvPr id="18" name="Text 12"/>
          <p:cNvSpPr/>
          <p:nvPr/>
        </p:nvSpPr>
        <p:spPr>
          <a:xfrm>
            <a:off x="1096804" y="5738098"/>
            <a:ext cx="5862995"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Countries fall into underdeveloped, transitional, and developed clusters, offering a nuanced view of global development.</a:t>
            </a:r>
            <a:endParaRPr lang="en-US" sz="1700" dirty="0"/>
          </a:p>
        </p:txBody>
      </p:sp>
      <p:sp>
        <p:nvSpPr>
          <p:cNvPr id="19" name="Shape 13"/>
          <p:cNvSpPr/>
          <p:nvPr/>
        </p:nvSpPr>
        <p:spPr>
          <a:xfrm>
            <a:off x="7423428" y="5004911"/>
            <a:ext cx="6448663" cy="2020372"/>
          </a:xfrm>
          <a:prstGeom prst="roundRect">
            <a:avLst>
              <a:gd name="adj" fmla="val 7241"/>
            </a:avLst>
          </a:prstGeom>
          <a:solidFill>
            <a:srgbClr val="FFFFFF"/>
          </a:solidFill>
          <a:ln w="30480">
            <a:solidFill>
              <a:srgbClr val="BACFDD"/>
            </a:solidFill>
            <a:prstDash val="solid"/>
          </a:ln>
        </p:spPr>
      </p:sp>
      <p:pic>
        <p:nvPicPr>
          <p:cNvPr id="20" name="Image 4" descr="preencoded.png">    </p:cNvPr>
          <p:cNvPicPr>
            <a:picLocks noChangeAspect="1"/>
          </p:cNvPicPr>
          <p:nvPr/>
        </p:nvPicPr>
        <p:blipFill>
          <a:blip r:embed="rId5"/>
          <a:stretch>
            <a:fillRect/>
          </a:stretch>
        </p:blipFill>
        <p:spPr>
          <a:xfrm>
            <a:off x="7392948" y="5004911"/>
            <a:ext cx="121920" cy="2020372"/>
          </a:xfrm>
          <a:prstGeom prst="rect">
            <a:avLst/>
          </a:prstGeom>
        </p:spPr>
      </p:pic>
      <p:sp>
        <p:nvSpPr>
          <p:cNvPr id="21" name="Text 14"/>
          <p:cNvSpPr/>
          <p:nvPr/>
        </p:nvSpPr>
        <p:spPr>
          <a:xfrm>
            <a:off x="7761923" y="525196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Dashboard Utility</a:t>
            </a:r>
            <a:endParaRPr lang="en-US" sz="2200" dirty="0"/>
          </a:p>
        </p:txBody>
      </p:sp>
      <p:sp>
        <p:nvSpPr>
          <p:cNvPr id="22" name="Text 15"/>
          <p:cNvSpPr/>
          <p:nvPr/>
        </p:nvSpPr>
        <p:spPr>
          <a:xfrm>
            <a:off x="7761923" y="5738098"/>
            <a:ext cx="5863114"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Interactive visuals enable stakeholders to explore trends, correlations, and disparities effectively.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632103"/>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2E3C4E"/>
                </a:solidFill>
                <a:latin typeface="Barlow Bold" pitchFamily="34" charset="0"/>
                <a:ea typeface="Barlow Bold" pitchFamily="34" charset="-122"/>
                <a:cs typeface="Barlow Bold" pitchFamily="34" charset="-120"/>
              </a:rPr>
              <a:t>Project Overview</a:t>
            </a:r>
            <a:endParaRPr lang="en-US" sz="2650" dirty="0"/>
          </a:p>
        </p:txBody>
      </p:sp>
      <p:sp>
        <p:nvSpPr>
          <p:cNvPr id="3" name="Text 1"/>
          <p:cNvSpPr/>
          <p:nvPr/>
        </p:nvSpPr>
        <p:spPr>
          <a:xfrm>
            <a:off x="758309" y="1492925"/>
            <a:ext cx="13113782" cy="1040130"/>
          </a:xfrm>
          <a:prstGeom prst="rect">
            <a:avLst/>
          </a:prstGeom>
          <a:noFill/>
          <a:ln/>
        </p:spPr>
        <p:txBody>
          <a:bodyPr wrap="squar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Objective</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Analyze global development trends using World Bank (1960–2018) and UN HDI (1990–2021) datasets to uncover insights on economic, population, and human development growth, as well as factors influencing life expectancy and country clustering patterns.</a:t>
            </a:r>
            <a:endParaRPr lang="en-US" sz="1700" dirty="0"/>
          </a:p>
        </p:txBody>
      </p:sp>
      <p:sp>
        <p:nvSpPr>
          <p:cNvPr id="4" name="Text 2"/>
          <p:cNvSpPr/>
          <p:nvPr/>
        </p:nvSpPr>
        <p:spPr>
          <a:xfrm>
            <a:off x="758309" y="2776776"/>
            <a:ext cx="131137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Sector</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Government</a:t>
            </a:r>
            <a:endParaRPr lang="en-US" sz="1700" dirty="0"/>
          </a:p>
        </p:txBody>
      </p:sp>
      <p:sp>
        <p:nvSpPr>
          <p:cNvPr id="5" name="Text 3"/>
          <p:cNvSpPr/>
          <p:nvPr/>
        </p:nvSpPr>
        <p:spPr>
          <a:xfrm>
            <a:off x="758309" y="3367207"/>
            <a:ext cx="131137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Key Questions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6" name="Text 4"/>
          <p:cNvSpPr/>
          <p:nvPr/>
        </p:nvSpPr>
        <p:spPr>
          <a:xfrm>
            <a:off x="758309" y="3957638"/>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Which countries experienced the highest GDP and population growth?</a:t>
            </a:r>
            <a:endParaRPr lang="en-US" sz="1700" dirty="0"/>
          </a:p>
        </p:txBody>
      </p:sp>
      <p:sp>
        <p:nvSpPr>
          <p:cNvPr id="7" name="Text 5"/>
          <p:cNvSpPr/>
          <p:nvPr/>
        </p:nvSpPr>
        <p:spPr>
          <a:xfrm>
            <a:off x="758309" y="4380071"/>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Which countries/regions saw the most HDI growth in the 21st century?</a:t>
            </a:r>
            <a:endParaRPr lang="en-US" sz="1700" dirty="0"/>
          </a:p>
        </p:txBody>
      </p:sp>
      <p:sp>
        <p:nvSpPr>
          <p:cNvPr id="8" name="Text 6"/>
          <p:cNvSpPr/>
          <p:nvPr/>
        </p:nvSpPr>
        <p:spPr>
          <a:xfrm>
            <a:off x="758309" y="4802505"/>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What factors correlate strongly with life expectancy?</a:t>
            </a:r>
            <a:endParaRPr lang="en-US" sz="1700" dirty="0"/>
          </a:p>
        </p:txBody>
      </p:sp>
      <p:sp>
        <p:nvSpPr>
          <p:cNvPr id="9" name="Text 7"/>
          <p:cNvSpPr/>
          <p:nvPr/>
        </p:nvSpPr>
        <p:spPr>
          <a:xfrm>
            <a:off x="758309" y="5224939"/>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How can clustering reveal patterns beyond income groups?</a:t>
            </a:r>
            <a:endParaRPr lang="en-US" sz="1700" dirty="0"/>
          </a:p>
        </p:txBody>
      </p:sp>
      <p:sp>
        <p:nvSpPr>
          <p:cNvPr id="10" name="Text 8"/>
          <p:cNvSpPr/>
          <p:nvPr/>
        </p:nvSpPr>
        <p:spPr>
          <a:xfrm>
            <a:off x="758309" y="5815370"/>
            <a:ext cx="131137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Data Sources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11" name="Text 9"/>
          <p:cNvSpPr/>
          <p:nvPr/>
        </p:nvSpPr>
        <p:spPr>
          <a:xfrm>
            <a:off x="758309" y="6405801"/>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WorldBank.xlsx</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Economic indicators (e.g., GDP per capita, life expectancy, electricity consumption) from 1960–2018.</a:t>
            </a:r>
            <a:endParaRPr lang="en-US" sz="1700" dirty="0"/>
          </a:p>
        </p:txBody>
      </p:sp>
      <p:sp>
        <p:nvSpPr>
          <p:cNvPr id="12" name="Text 10"/>
          <p:cNvSpPr/>
          <p:nvPr/>
        </p:nvSpPr>
        <p:spPr>
          <a:xfrm>
            <a:off x="758309" y="6828234"/>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HDI.csv</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Human Development Index and related metrics from 1990–2021.</a:t>
            </a:r>
            <a:endParaRPr lang="en-US" sz="1700" dirty="0"/>
          </a:p>
        </p:txBody>
      </p:sp>
      <p:sp>
        <p:nvSpPr>
          <p:cNvPr id="13" name="Text 11"/>
          <p:cNvSpPr/>
          <p:nvPr/>
        </p:nvSpPr>
        <p:spPr>
          <a:xfrm>
            <a:off x="758309" y="7250668"/>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Merged into data_cleaned.csv for analysis.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075736"/>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2E3C4E"/>
                </a:solidFill>
                <a:latin typeface="Barlow Bold" pitchFamily="34" charset="0"/>
                <a:ea typeface="Barlow Bold" pitchFamily="34" charset="-122"/>
                <a:cs typeface="Barlow Bold" pitchFamily="34" charset="-120"/>
              </a:rPr>
              <a:t>Data Cleaning</a:t>
            </a:r>
            <a:endParaRPr lang="en-US" sz="2650" dirty="0"/>
          </a:p>
        </p:txBody>
      </p:sp>
      <p:sp>
        <p:nvSpPr>
          <p:cNvPr id="3" name="Text 1"/>
          <p:cNvSpPr/>
          <p:nvPr/>
        </p:nvSpPr>
        <p:spPr>
          <a:xfrm>
            <a:off x="758309" y="2936558"/>
            <a:ext cx="131137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Process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4" name="Text 2"/>
          <p:cNvSpPr/>
          <p:nvPr/>
        </p:nvSpPr>
        <p:spPr>
          <a:xfrm>
            <a:off x="758309" y="3526988"/>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Read and merged World Bank and HDI datasets by country and year.</a:t>
            </a:r>
            <a:endParaRPr lang="en-US" sz="1700" dirty="0"/>
          </a:p>
        </p:txBody>
      </p:sp>
      <p:sp>
        <p:nvSpPr>
          <p:cNvPr id="5" name="Text 3"/>
          <p:cNvSpPr/>
          <p:nvPr/>
        </p:nvSpPr>
        <p:spPr>
          <a:xfrm>
            <a:off x="758309" y="3949422"/>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Standardized column names (lowercase, underscores).</a:t>
            </a:r>
            <a:endParaRPr lang="en-US" sz="1700" dirty="0"/>
          </a:p>
        </p:txBody>
      </p:sp>
      <p:sp>
        <p:nvSpPr>
          <p:cNvPr id="6" name="Text 4"/>
          <p:cNvSpPr/>
          <p:nvPr/>
        </p:nvSpPr>
        <p:spPr>
          <a:xfrm>
            <a:off x="758309" y="4371856"/>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Converted year to integer.</a:t>
            </a:r>
            <a:endParaRPr lang="en-US" sz="1700" dirty="0"/>
          </a:p>
        </p:txBody>
      </p:sp>
      <p:sp>
        <p:nvSpPr>
          <p:cNvPr id="7" name="Text 5"/>
          <p:cNvSpPr/>
          <p:nvPr/>
        </p:nvSpPr>
        <p:spPr>
          <a:xfrm>
            <a:off x="758309" y="4794290"/>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Handled missing values using mean imputation.</a:t>
            </a:r>
            <a:endParaRPr lang="en-US" sz="1700" dirty="0"/>
          </a:p>
        </p:txBody>
      </p:sp>
      <p:sp>
        <p:nvSpPr>
          <p:cNvPr id="8" name="Text 6"/>
          <p:cNvSpPr/>
          <p:nvPr/>
        </p:nvSpPr>
        <p:spPr>
          <a:xfrm>
            <a:off x="758309" y="5216723"/>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Output: data_cleaned.csv with ~180 countries over multiple decades.</a:t>
            </a:r>
            <a:endParaRPr lang="en-US" sz="1700" dirty="0"/>
          </a:p>
        </p:txBody>
      </p:sp>
      <p:sp>
        <p:nvSpPr>
          <p:cNvPr id="9" name="Text 7"/>
          <p:cNvSpPr/>
          <p:nvPr/>
        </p:nvSpPr>
        <p:spPr>
          <a:xfrm>
            <a:off x="758309" y="5807154"/>
            <a:ext cx="131137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Outcome</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A consistent, analysis-ready dataset combining economic and human development indicators.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0679" y="526971"/>
            <a:ext cx="4265533" cy="378143"/>
          </a:xfrm>
          <a:prstGeom prst="rect">
            <a:avLst/>
          </a:prstGeom>
          <a:noFill/>
          <a:ln/>
        </p:spPr>
        <p:txBody>
          <a:bodyPr wrap="none" lIns="0" tIns="0" rIns="0" bIns="0" rtlCol="0" anchor="t"/>
          <a:lstStyle/>
          <a:p>
            <a:pPr algn="l" indent="0" marL="0">
              <a:lnSpc>
                <a:spcPts val="2950"/>
              </a:lnSpc>
              <a:buNone/>
            </a:pPr>
            <a:r>
              <a:rPr lang="en-US" sz="2350" b="1" dirty="0">
                <a:solidFill>
                  <a:srgbClr val="2E3C4E"/>
                </a:solidFill>
                <a:latin typeface="Barlow Bold" pitchFamily="34" charset="0"/>
                <a:ea typeface="Barlow Bold" pitchFamily="34" charset="-122"/>
                <a:cs typeface="Barlow Bold" pitchFamily="34" charset="-120"/>
              </a:rPr>
              <a:t>Exploratory Data Analysis (EDA)</a:t>
            </a:r>
            <a:endParaRPr lang="en-US" sz="2350" dirty="0"/>
          </a:p>
        </p:txBody>
      </p:sp>
      <p:sp>
        <p:nvSpPr>
          <p:cNvPr id="3" name="Text 1"/>
          <p:cNvSpPr/>
          <p:nvPr/>
        </p:nvSpPr>
        <p:spPr>
          <a:xfrm>
            <a:off x="670679" y="1096685"/>
            <a:ext cx="4601528" cy="315158"/>
          </a:xfrm>
          <a:prstGeom prst="rect">
            <a:avLst/>
          </a:prstGeom>
          <a:noFill/>
          <a:ln/>
        </p:spPr>
        <p:txBody>
          <a:bodyPr wrap="none" lIns="0" tIns="0" rIns="0" bIns="0" rtlCol="0" anchor="t"/>
          <a:lstStyle/>
          <a:p>
            <a:pPr algn="l" indent="0" marL="0">
              <a:lnSpc>
                <a:spcPts val="2450"/>
              </a:lnSpc>
              <a:buNone/>
            </a:pPr>
            <a:r>
              <a:rPr lang="en-US" sz="1950" b="1" dirty="0">
                <a:solidFill>
                  <a:srgbClr val="2E3C4E"/>
                </a:solidFill>
                <a:latin typeface="Barlow Bold" pitchFamily="34" charset="0"/>
                <a:ea typeface="Barlow Bold" pitchFamily="34" charset="-122"/>
                <a:cs typeface="Barlow Bold" pitchFamily="34" charset="-120"/>
              </a:rPr>
              <a:t>1. Top GDP &amp; Population Growth Countries</a:t>
            </a:r>
            <a:endParaRPr lang="en-US" sz="1950" dirty="0"/>
          </a:p>
        </p:txBody>
      </p:sp>
      <p:sp>
        <p:nvSpPr>
          <p:cNvPr id="4" name="Text 2"/>
          <p:cNvSpPr/>
          <p:nvPr/>
        </p:nvSpPr>
        <p:spPr>
          <a:xfrm>
            <a:off x="670679" y="1871663"/>
            <a:ext cx="6410801" cy="306705"/>
          </a:xfrm>
          <a:prstGeom prst="rect">
            <a:avLst/>
          </a:prstGeom>
          <a:noFill/>
          <a:ln/>
        </p:spPr>
        <p:txBody>
          <a:bodyPr wrap="none" lIns="0" tIns="0" rIns="0" bIns="0" rtlCol="0" anchor="t"/>
          <a:lstStyle/>
          <a:p>
            <a:pPr algn="l" indent="0" marL="0">
              <a:lnSpc>
                <a:spcPts val="2400"/>
              </a:lnSpc>
              <a:buNone/>
            </a:pPr>
            <a:r>
              <a:rPr lang="en-US" sz="1500" b="1" dirty="0">
                <a:solidFill>
                  <a:srgbClr val="384653"/>
                </a:solidFill>
                <a:latin typeface="Montserrat" pitchFamily="34" charset="0"/>
                <a:ea typeface="Montserrat" pitchFamily="34" charset="-122"/>
                <a:cs typeface="Montserrat" pitchFamily="34" charset="-120"/>
              </a:rPr>
              <a:t>Approach</a:t>
            </a:r>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a:t>
            </a:r>
            <a:endParaRPr lang="en-US" sz="1500" dirty="0"/>
          </a:p>
        </p:txBody>
      </p:sp>
      <p:sp>
        <p:nvSpPr>
          <p:cNvPr id="5" name="Text 3"/>
          <p:cNvSpPr/>
          <p:nvPr/>
        </p:nvSpPr>
        <p:spPr>
          <a:xfrm>
            <a:off x="670679" y="2350770"/>
            <a:ext cx="6410801" cy="61341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Calculated growth as the difference between max and min values for:</a:t>
            </a:r>
            <a:endParaRPr lang="en-US" sz="1500" dirty="0"/>
          </a:p>
        </p:txBody>
      </p:sp>
      <p:sp>
        <p:nvSpPr>
          <p:cNvPr id="6" name="Text 4"/>
          <p:cNvSpPr/>
          <p:nvPr/>
        </p:nvSpPr>
        <p:spPr>
          <a:xfrm>
            <a:off x="670679" y="3031212"/>
            <a:ext cx="6410801" cy="306705"/>
          </a:xfrm>
          <a:prstGeom prst="rect">
            <a:avLst/>
          </a:prstGeom>
          <a:noFill/>
          <a:ln/>
        </p:spPr>
        <p:txBody>
          <a:bodyPr wrap="none" lIns="0" tIns="0" rIns="0" bIns="0" rtlCol="0" anchor="t"/>
          <a:lstStyle/>
          <a:p>
            <a:pPr algn="l" lvl="1" marL="6858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GDP per capita (USD)</a:t>
            </a:r>
            <a:endParaRPr lang="en-US" sz="1500" dirty="0"/>
          </a:p>
        </p:txBody>
      </p:sp>
      <p:sp>
        <p:nvSpPr>
          <p:cNvPr id="7" name="Text 5"/>
          <p:cNvSpPr/>
          <p:nvPr/>
        </p:nvSpPr>
        <p:spPr>
          <a:xfrm>
            <a:off x="670679" y="3404949"/>
            <a:ext cx="6410801" cy="306705"/>
          </a:xfrm>
          <a:prstGeom prst="rect">
            <a:avLst/>
          </a:prstGeom>
          <a:noFill/>
          <a:ln/>
        </p:spPr>
        <p:txBody>
          <a:bodyPr wrap="none" lIns="0" tIns="0" rIns="0" bIns="0" rtlCol="0" anchor="t"/>
          <a:lstStyle/>
          <a:p>
            <a:pPr algn="l" lvl="1" marL="6858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Population density (people per sq. km)</a:t>
            </a:r>
            <a:endParaRPr lang="en-US" sz="1500" dirty="0"/>
          </a:p>
        </p:txBody>
      </p:sp>
      <p:sp>
        <p:nvSpPr>
          <p:cNvPr id="8" name="Text 6"/>
          <p:cNvSpPr/>
          <p:nvPr/>
        </p:nvSpPr>
        <p:spPr>
          <a:xfrm>
            <a:off x="670679" y="3778687"/>
            <a:ext cx="6410801" cy="61341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Identified top 10 countries for each metric and checked for overlap.</a:t>
            </a:r>
            <a:endParaRPr lang="en-US" sz="1500" dirty="0"/>
          </a:p>
        </p:txBody>
      </p:sp>
      <p:sp>
        <p:nvSpPr>
          <p:cNvPr id="9" name="Text 7"/>
          <p:cNvSpPr/>
          <p:nvPr/>
        </p:nvSpPr>
        <p:spPr>
          <a:xfrm>
            <a:off x="670679" y="4459129"/>
            <a:ext cx="6410801" cy="306705"/>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Visualized using bar charts.</a:t>
            </a:r>
            <a:endParaRPr lang="en-US" sz="1500" dirty="0"/>
          </a:p>
        </p:txBody>
      </p:sp>
      <p:sp>
        <p:nvSpPr>
          <p:cNvPr id="10" name="Text 8"/>
          <p:cNvSpPr/>
          <p:nvPr/>
        </p:nvSpPr>
        <p:spPr>
          <a:xfrm>
            <a:off x="7556540" y="1871663"/>
            <a:ext cx="6410801" cy="306705"/>
          </a:xfrm>
          <a:prstGeom prst="rect">
            <a:avLst/>
          </a:prstGeom>
          <a:noFill/>
          <a:ln/>
        </p:spPr>
        <p:txBody>
          <a:bodyPr wrap="none" lIns="0" tIns="0" rIns="0" bIns="0" rtlCol="0" anchor="t"/>
          <a:lstStyle/>
          <a:p>
            <a:pPr algn="l" indent="0" marL="0">
              <a:lnSpc>
                <a:spcPts val="2400"/>
              </a:lnSpc>
              <a:buNone/>
            </a:pPr>
            <a:r>
              <a:rPr lang="en-US" sz="1500" b="1" dirty="0">
                <a:solidFill>
                  <a:srgbClr val="384653"/>
                </a:solidFill>
                <a:latin typeface="Montserrat" pitchFamily="34" charset="0"/>
                <a:ea typeface="Montserrat" pitchFamily="34" charset="-122"/>
                <a:cs typeface="Montserrat" pitchFamily="34" charset="-120"/>
              </a:rPr>
              <a:t>Results</a:t>
            </a:r>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a:t>
            </a:r>
            <a:endParaRPr lang="en-US" sz="1500" dirty="0"/>
          </a:p>
        </p:txBody>
      </p:sp>
      <p:sp>
        <p:nvSpPr>
          <p:cNvPr id="11" name="Text 9"/>
          <p:cNvSpPr/>
          <p:nvPr/>
        </p:nvSpPr>
        <p:spPr>
          <a:xfrm>
            <a:off x="7556540" y="2350770"/>
            <a:ext cx="6410801" cy="306705"/>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384653"/>
                </a:solidFill>
                <a:latin typeface="Montserrat" pitchFamily="34" charset="0"/>
                <a:ea typeface="Montserrat" pitchFamily="34" charset="-122"/>
                <a:cs typeface="Montserrat" pitchFamily="34" charset="-120"/>
              </a:rPr>
              <a:t>Top GDP Growth</a:t>
            </a:r>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a:t>
            </a:r>
            <a:endParaRPr lang="en-US" sz="1500" dirty="0"/>
          </a:p>
        </p:txBody>
      </p:sp>
      <p:sp>
        <p:nvSpPr>
          <p:cNvPr id="12" name="Text 10"/>
          <p:cNvSpPr/>
          <p:nvPr/>
        </p:nvSpPr>
        <p:spPr>
          <a:xfrm>
            <a:off x="7556540" y="2724507"/>
            <a:ext cx="6410801" cy="613410"/>
          </a:xfrm>
          <a:prstGeom prst="rect">
            <a:avLst/>
          </a:prstGeom>
          <a:noFill/>
          <a:ln/>
        </p:spPr>
        <p:txBody>
          <a:bodyPr wrap="square" lIns="0" tIns="0" rIns="0" bIns="0" rtlCol="0" anchor="t"/>
          <a:lstStyle/>
          <a:p>
            <a:pPr algn="l" lvl="1" marL="6858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Luxembourg: Highest growth, followed by Norway and Qatar.</a:t>
            </a:r>
            <a:endParaRPr lang="en-US" sz="1500" dirty="0"/>
          </a:p>
        </p:txBody>
      </p:sp>
      <p:sp>
        <p:nvSpPr>
          <p:cNvPr id="13" name="Text 11"/>
          <p:cNvSpPr/>
          <p:nvPr/>
        </p:nvSpPr>
        <p:spPr>
          <a:xfrm>
            <a:off x="7556540" y="3404949"/>
            <a:ext cx="6410801" cy="613410"/>
          </a:xfrm>
          <a:prstGeom prst="rect">
            <a:avLst/>
          </a:prstGeom>
          <a:noFill/>
          <a:ln/>
        </p:spPr>
        <p:txBody>
          <a:bodyPr wrap="square" lIns="0" tIns="0" rIns="0" bIns="0" rtlCol="0" anchor="t"/>
          <a:lstStyle/>
          <a:p>
            <a:pPr algn="l" lvl="1" marL="6858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Smaller/resource-rich countries outperformed larger economies.</a:t>
            </a:r>
            <a:endParaRPr lang="en-US" sz="1500" dirty="0"/>
          </a:p>
        </p:txBody>
      </p:sp>
      <p:sp>
        <p:nvSpPr>
          <p:cNvPr id="14" name="Text 12"/>
          <p:cNvSpPr/>
          <p:nvPr/>
        </p:nvSpPr>
        <p:spPr>
          <a:xfrm>
            <a:off x="7556540" y="4085392"/>
            <a:ext cx="6410801" cy="306705"/>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384653"/>
                </a:solidFill>
                <a:latin typeface="Montserrat" pitchFamily="34" charset="0"/>
                <a:ea typeface="Montserrat" pitchFamily="34" charset="-122"/>
                <a:cs typeface="Montserrat" pitchFamily="34" charset="-120"/>
              </a:rPr>
              <a:t>Top Population Growth</a:t>
            </a:r>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a:t>
            </a:r>
            <a:endParaRPr lang="en-US" sz="1500" dirty="0"/>
          </a:p>
        </p:txBody>
      </p:sp>
      <p:sp>
        <p:nvSpPr>
          <p:cNvPr id="15" name="Text 13"/>
          <p:cNvSpPr/>
          <p:nvPr/>
        </p:nvSpPr>
        <p:spPr>
          <a:xfrm>
            <a:off x="7556540" y="4459129"/>
            <a:ext cx="6410801" cy="306705"/>
          </a:xfrm>
          <a:prstGeom prst="rect">
            <a:avLst/>
          </a:prstGeom>
          <a:noFill/>
          <a:ln/>
        </p:spPr>
        <p:txBody>
          <a:bodyPr wrap="none" lIns="0" tIns="0" rIns="0" bIns="0" rtlCol="0" anchor="t"/>
          <a:lstStyle/>
          <a:p>
            <a:pPr algn="l" lvl="1" marL="6858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Singapore led, followed by Bahrain and Maldives.</a:t>
            </a:r>
            <a:endParaRPr lang="en-US" sz="1500" dirty="0"/>
          </a:p>
        </p:txBody>
      </p:sp>
      <p:sp>
        <p:nvSpPr>
          <p:cNvPr id="16" name="Text 14"/>
          <p:cNvSpPr/>
          <p:nvPr/>
        </p:nvSpPr>
        <p:spPr>
          <a:xfrm>
            <a:off x="7556540" y="4832866"/>
            <a:ext cx="6410801" cy="613410"/>
          </a:xfrm>
          <a:prstGeom prst="rect">
            <a:avLst/>
          </a:prstGeom>
          <a:noFill/>
          <a:ln/>
        </p:spPr>
        <p:txBody>
          <a:bodyPr wrap="square" lIns="0" tIns="0" rIns="0" bIns="0" rtlCol="0" anchor="t"/>
          <a:lstStyle/>
          <a:p>
            <a:pPr algn="l" lvl="1" marL="6858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Diverse trends with significant drops for countries like Burundi and Belgium.</a:t>
            </a:r>
            <a:endParaRPr lang="en-US" sz="1500" dirty="0"/>
          </a:p>
        </p:txBody>
      </p:sp>
      <p:sp>
        <p:nvSpPr>
          <p:cNvPr id="17" name="Text 15"/>
          <p:cNvSpPr/>
          <p:nvPr/>
        </p:nvSpPr>
        <p:spPr>
          <a:xfrm>
            <a:off x="7556540" y="5513308"/>
            <a:ext cx="6410801" cy="306705"/>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384653"/>
                </a:solidFill>
                <a:latin typeface="Montserrat" pitchFamily="34" charset="0"/>
                <a:ea typeface="Montserrat" pitchFamily="34" charset="-122"/>
                <a:cs typeface="Montserrat" pitchFamily="34" charset="-120"/>
              </a:rPr>
              <a:t>Overlap</a:t>
            </a:r>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a:t>
            </a:r>
            <a:endParaRPr lang="en-US" sz="1500" dirty="0"/>
          </a:p>
        </p:txBody>
      </p:sp>
      <p:sp>
        <p:nvSpPr>
          <p:cNvPr id="18" name="Text 16"/>
          <p:cNvSpPr/>
          <p:nvPr/>
        </p:nvSpPr>
        <p:spPr>
          <a:xfrm>
            <a:off x="7556540" y="5887045"/>
            <a:ext cx="6410801" cy="920115"/>
          </a:xfrm>
          <a:prstGeom prst="rect">
            <a:avLst/>
          </a:prstGeom>
          <a:noFill/>
          <a:ln/>
        </p:spPr>
        <p:txBody>
          <a:bodyPr wrap="square" lIns="0" tIns="0" rIns="0" bIns="0" rtlCol="0" anchor="t"/>
          <a:lstStyle/>
          <a:p>
            <a:pPr algn="l" lvl="1" marL="685800" indent="-342900">
              <a:lnSpc>
                <a:spcPts val="2400"/>
              </a:lnSpc>
              <a:buSzPct val="100000"/>
              <a:buChar char="•"/>
            </a:pPr>
            <a:r>
              <a:rPr lang="en-US" sz="1500" dirty="0">
                <a:solidFill>
                  <a:srgbClr val="384653"/>
                </a:solidFill>
                <a:latin typeface="Montserrat" pitchFamily="34" charset="0"/>
                <a:ea typeface="Montserrat" pitchFamily="34" charset="-122"/>
                <a:cs typeface="Montserrat" pitchFamily="34" charset="-120"/>
              </a:rPr>
              <a:t>Singapore was the only country in both top 10 lists, indicating simultaneous economic and population expansion.</a:t>
            </a:r>
            <a:endParaRPr lang="en-US" sz="1500" dirty="0"/>
          </a:p>
        </p:txBody>
      </p:sp>
      <p:sp>
        <p:nvSpPr>
          <p:cNvPr id="19" name="Text 17"/>
          <p:cNvSpPr/>
          <p:nvPr/>
        </p:nvSpPr>
        <p:spPr>
          <a:xfrm>
            <a:off x="670679" y="7089696"/>
            <a:ext cx="13289042" cy="613410"/>
          </a:xfrm>
          <a:prstGeom prst="rect">
            <a:avLst/>
          </a:prstGeom>
          <a:noFill/>
          <a:ln/>
        </p:spPr>
        <p:txBody>
          <a:bodyPr wrap="square" lIns="0" tIns="0" rIns="0" bIns="0" rtlCol="0" anchor="t"/>
          <a:lstStyle/>
          <a:p>
            <a:pPr algn="l" indent="0" marL="0">
              <a:lnSpc>
                <a:spcPts val="2400"/>
              </a:lnSpc>
              <a:buNone/>
            </a:pPr>
            <a:r>
              <a:rPr lang="en-US" sz="1500" b="1" dirty="0">
                <a:solidFill>
                  <a:srgbClr val="384653"/>
                </a:solidFill>
                <a:latin typeface="Montserrat" pitchFamily="34" charset="0"/>
                <a:ea typeface="Montserrat" pitchFamily="34" charset="-122"/>
                <a:cs typeface="Montserrat" pitchFamily="34" charset="-120"/>
              </a:rPr>
              <a:t>Insight</a:t>
            </a:r>
            <a:pPr algn="l" indent="0" marL="0">
              <a:lnSpc>
                <a:spcPts val="2400"/>
              </a:lnSpc>
              <a:buNone/>
            </a:pPr>
            <a:r>
              <a:rPr lang="en-US" sz="1500" dirty="0">
                <a:solidFill>
                  <a:srgbClr val="384653"/>
                </a:solidFill>
                <a:latin typeface="Montserrat" pitchFamily="34" charset="0"/>
                <a:ea typeface="Montserrat" pitchFamily="34" charset="-122"/>
                <a:cs typeface="Montserrat" pitchFamily="34" charset="-120"/>
              </a:rPr>
              <a:t>: Countries like Luxembourg, Norway, and Qatar show high GDP growth with minimal population growth, while Singapore balances both.</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786414"/>
            <a:ext cx="4088606" cy="356235"/>
          </a:xfrm>
          <a:prstGeom prst="rect">
            <a:avLst/>
          </a:prstGeom>
          <a:noFill/>
          <a:ln/>
        </p:spPr>
        <p:txBody>
          <a:bodyPr wrap="none" lIns="0" tIns="0" rIns="0" bIns="0" rtlCol="0" anchor="t"/>
          <a:lstStyle/>
          <a:p>
            <a:pPr algn="l" indent="0" marL="0">
              <a:lnSpc>
                <a:spcPts val="2800"/>
              </a:lnSpc>
              <a:buNone/>
            </a:pPr>
            <a:r>
              <a:rPr lang="en-US" sz="2200" b="1" dirty="0">
                <a:solidFill>
                  <a:srgbClr val="2E3C4E"/>
                </a:solidFill>
                <a:latin typeface="Barlow Bold" pitchFamily="34" charset="0"/>
                <a:ea typeface="Barlow Bold" pitchFamily="34" charset="-122"/>
                <a:cs typeface="Barlow Bold" pitchFamily="34" charset="-120"/>
              </a:rPr>
              <a:t>2. HDI Growth in the 21st Century</a:t>
            </a:r>
            <a:endParaRPr lang="en-US" sz="2200" dirty="0"/>
          </a:p>
        </p:txBody>
      </p:sp>
      <p:sp>
        <p:nvSpPr>
          <p:cNvPr id="3" name="Text 1"/>
          <p:cNvSpPr/>
          <p:nvPr/>
        </p:nvSpPr>
        <p:spPr>
          <a:xfrm>
            <a:off x="758309" y="2581275"/>
            <a:ext cx="629257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Approach</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4" name="Text 2"/>
          <p:cNvSpPr/>
          <p:nvPr/>
        </p:nvSpPr>
        <p:spPr>
          <a:xfrm>
            <a:off x="758309" y="3122890"/>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Filtered data from 2000 onward.</a:t>
            </a:r>
            <a:endParaRPr lang="en-US" sz="1700" dirty="0"/>
          </a:p>
        </p:txBody>
      </p:sp>
      <p:sp>
        <p:nvSpPr>
          <p:cNvPr id="5" name="Text 3"/>
          <p:cNvSpPr/>
          <p:nvPr/>
        </p:nvSpPr>
        <p:spPr>
          <a:xfrm>
            <a:off x="758309" y="3545324"/>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Calculated HDI growth (max - min) per country.</a:t>
            </a:r>
            <a:endParaRPr lang="en-US" sz="1700" dirty="0"/>
          </a:p>
        </p:txBody>
      </p:sp>
      <p:sp>
        <p:nvSpPr>
          <p:cNvPr id="6" name="Text 4"/>
          <p:cNvSpPr/>
          <p:nvPr/>
        </p:nvSpPr>
        <p:spPr>
          <a:xfrm>
            <a:off x="758309" y="3967758"/>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Visualized top 10 countries using horizontal bar plots.</a:t>
            </a:r>
            <a:endParaRPr lang="en-US" sz="1700" dirty="0"/>
          </a:p>
        </p:txBody>
      </p:sp>
      <p:sp>
        <p:nvSpPr>
          <p:cNvPr id="7" name="Text 5"/>
          <p:cNvSpPr/>
          <p:nvPr/>
        </p:nvSpPr>
        <p:spPr>
          <a:xfrm>
            <a:off x="7587139" y="2581275"/>
            <a:ext cx="629257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Results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8" name="Text 6"/>
          <p:cNvSpPr/>
          <p:nvPr/>
        </p:nvSpPr>
        <p:spPr>
          <a:xfrm>
            <a:off x="7587139" y="3122890"/>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Top HDI Growth</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9" name="Text 7"/>
          <p:cNvSpPr/>
          <p:nvPr/>
        </p:nvSpPr>
        <p:spPr>
          <a:xfrm>
            <a:off x="7587139" y="3545324"/>
            <a:ext cx="6292572" cy="693420"/>
          </a:xfrm>
          <a:prstGeom prst="rect">
            <a:avLst/>
          </a:prstGeom>
          <a:noFill/>
          <a:ln/>
        </p:spPr>
        <p:txBody>
          <a:bodyPr wrap="squar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Rwanda, Myanmar, and Ethiopia showed the greatest improvements.</a:t>
            </a:r>
            <a:endParaRPr lang="en-US" sz="1700" dirty="0"/>
          </a:p>
        </p:txBody>
      </p:sp>
      <p:sp>
        <p:nvSpPr>
          <p:cNvPr id="10" name="Text 8"/>
          <p:cNvSpPr/>
          <p:nvPr/>
        </p:nvSpPr>
        <p:spPr>
          <a:xfrm>
            <a:off x="7587139" y="4314468"/>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Observation</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11" name="Text 9"/>
          <p:cNvSpPr/>
          <p:nvPr/>
        </p:nvSpPr>
        <p:spPr>
          <a:xfrm>
            <a:off x="7587139" y="4736902"/>
            <a:ext cx="6292572" cy="1040130"/>
          </a:xfrm>
          <a:prstGeom prst="rect">
            <a:avLst/>
          </a:prstGeom>
          <a:noFill/>
          <a:ln/>
        </p:spPr>
        <p:txBody>
          <a:bodyPr wrap="squar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These countries invested heavily in health and education post-2000, recovering from periods of instability.</a:t>
            </a:r>
            <a:endParaRPr lang="en-US" sz="1700" dirty="0"/>
          </a:p>
        </p:txBody>
      </p:sp>
      <p:sp>
        <p:nvSpPr>
          <p:cNvPr id="12" name="Text 10"/>
          <p:cNvSpPr/>
          <p:nvPr/>
        </p:nvSpPr>
        <p:spPr>
          <a:xfrm>
            <a:off x="758309" y="6096476"/>
            <a:ext cx="131137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Insight</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Targeted investments in health and education drive significant HDI improvements in developing nations.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692467"/>
            <a:ext cx="4422934" cy="356235"/>
          </a:xfrm>
          <a:prstGeom prst="rect">
            <a:avLst/>
          </a:prstGeom>
          <a:noFill/>
          <a:ln/>
        </p:spPr>
        <p:txBody>
          <a:bodyPr wrap="none" lIns="0" tIns="0" rIns="0" bIns="0" rtlCol="0" anchor="t"/>
          <a:lstStyle/>
          <a:p>
            <a:pPr algn="l" indent="0" marL="0">
              <a:lnSpc>
                <a:spcPts val="2800"/>
              </a:lnSpc>
              <a:buNone/>
            </a:pPr>
            <a:r>
              <a:rPr lang="en-US" sz="2200" b="1" dirty="0">
                <a:solidFill>
                  <a:srgbClr val="2E3C4E"/>
                </a:solidFill>
                <a:latin typeface="Barlow Bold" pitchFamily="34" charset="0"/>
                <a:ea typeface="Barlow Bold" pitchFamily="34" charset="-122"/>
                <a:cs typeface="Barlow Bold" pitchFamily="34" charset="-120"/>
              </a:rPr>
              <a:t>3. Correlation with Life Expectancy</a:t>
            </a:r>
            <a:endParaRPr lang="en-US" sz="2200" dirty="0"/>
          </a:p>
        </p:txBody>
      </p:sp>
      <p:sp>
        <p:nvSpPr>
          <p:cNvPr id="3" name="Text 1"/>
          <p:cNvSpPr/>
          <p:nvPr/>
        </p:nvSpPr>
        <p:spPr>
          <a:xfrm>
            <a:off x="758309" y="1487329"/>
            <a:ext cx="629257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Approach</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4" name="Text 2"/>
          <p:cNvSpPr/>
          <p:nvPr/>
        </p:nvSpPr>
        <p:spPr>
          <a:xfrm>
            <a:off x="758309" y="2028944"/>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Generated a correlation matrix focusing on life expectancy.</a:t>
            </a:r>
            <a:endParaRPr lang="en-US" sz="1700" dirty="0"/>
          </a:p>
        </p:txBody>
      </p:sp>
      <p:sp>
        <p:nvSpPr>
          <p:cNvPr id="5" name="Text 3"/>
          <p:cNvSpPr/>
          <p:nvPr/>
        </p:nvSpPr>
        <p:spPr>
          <a:xfrm>
            <a:off x="758309" y="2798088"/>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Plotted top positive and negative correlations using bar plots.</a:t>
            </a:r>
            <a:endParaRPr lang="en-US" sz="1700" dirty="0"/>
          </a:p>
        </p:txBody>
      </p:sp>
      <p:sp>
        <p:nvSpPr>
          <p:cNvPr id="6" name="Text 4"/>
          <p:cNvSpPr/>
          <p:nvPr/>
        </p:nvSpPr>
        <p:spPr>
          <a:xfrm>
            <a:off x="7587139" y="1487329"/>
            <a:ext cx="629257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Results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7" name="Text 5"/>
          <p:cNvSpPr/>
          <p:nvPr/>
        </p:nvSpPr>
        <p:spPr>
          <a:xfrm>
            <a:off x="7587139" y="2028944"/>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Top Positive Correlations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8" name="Text 6"/>
          <p:cNvSpPr/>
          <p:nvPr/>
        </p:nvSpPr>
        <p:spPr>
          <a:xfrm>
            <a:off x="7587139" y="2451378"/>
            <a:ext cx="6292572" cy="346710"/>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HDI: 0.83</a:t>
            </a:r>
            <a:endParaRPr lang="en-US" sz="1700" dirty="0"/>
          </a:p>
        </p:txBody>
      </p:sp>
      <p:sp>
        <p:nvSpPr>
          <p:cNvPr id="9" name="Text 7"/>
          <p:cNvSpPr/>
          <p:nvPr/>
        </p:nvSpPr>
        <p:spPr>
          <a:xfrm>
            <a:off x="7587139" y="2873812"/>
            <a:ext cx="6292572" cy="346710"/>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GDP per capita: 0.55</a:t>
            </a:r>
            <a:endParaRPr lang="en-US" sz="1700" dirty="0"/>
          </a:p>
        </p:txBody>
      </p:sp>
      <p:sp>
        <p:nvSpPr>
          <p:cNvPr id="10" name="Text 8"/>
          <p:cNvSpPr/>
          <p:nvPr/>
        </p:nvSpPr>
        <p:spPr>
          <a:xfrm>
            <a:off x="7587139" y="3296245"/>
            <a:ext cx="6292572" cy="346710"/>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Internet usage: 0.51</a:t>
            </a:r>
            <a:endParaRPr lang="en-US" sz="1700" dirty="0"/>
          </a:p>
        </p:txBody>
      </p:sp>
      <p:sp>
        <p:nvSpPr>
          <p:cNvPr id="11" name="Text 9"/>
          <p:cNvSpPr/>
          <p:nvPr/>
        </p:nvSpPr>
        <p:spPr>
          <a:xfrm>
            <a:off x="7587139" y="3718679"/>
            <a:ext cx="6292572" cy="346710"/>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Electricity consumption: 0.37</a:t>
            </a:r>
            <a:endParaRPr lang="en-US" sz="1700" dirty="0"/>
          </a:p>
        </p:txBody>
      </p:sp>
      <p:sp>
        <p:nvSpPr>
          <p:cNvPr id="12" name="Text 10"/>
          <p:cNvSpPr/>
          <p:nvPr/>
        </p:nvSpPr>
        <p:spPr>
          <a:xfrm>
            <a:off x="7587139" y="4141113"/>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Top Negative Correlations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13" name="Text 11"/>
          <p:cNvSpPr/>
          <p:nvPr/>
        </p:nvSpPr>
        <p:spPr>
          <a:xfrm>
            <a:off x="7587139" y="4563547"/>
            <a:ext cx="6292572" cy="346710"/>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Infant mortality rate: -0.92</a:t>
            </a:r>
            <a:endParaRPr lang="en-US" sz="1700" dirty="0"/>
          </a:p>
        </p:txBody>
      </p:sp>
      <p:sp>
        <p:nvSpPr>
          <p:cNvPr id="14" name="Text 12"/>
          <p:cNvSpPr/>
          <p:nvPr/>
        </p:nvSpPr>
        <p:spPr>
          <a:xfrm>
            <a:off x="7587139" y="4985980"/>
            <a:ext cx="6292572" cy="346710"/>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Birth rate: -0.86</a:t>
            </a:r>
            <a:endParaRPr lang="en-US" sz="1700" dirty="0"/>
          </a:p>
        </p:txBody>
      </p:sp>
      <p:sp>
        <p:nvSpPr>
          <p:cNvPr id="15" name="Text 13"/>
          <p:cNvSpPr/>
          <p:nvPr/>
        </p:nvSpPr>
        <p:spPr>
          <a:xfrm>
            <a:off x="7587139" y="5408414"/>
            <a:ext cx="6292572" cy="346710"/>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HDI rank (2021): -0.84</a:t>
            </a:r>
            <a:endParaRPr lang="en-US" sz="1700" dirty="0"/>
          </a:p>
        </p:txBody>
      </p:sp>
      <p:sp>
        <p:nvSpPr>
          <p:cNvPr id="16" name="Text 14"/>
          <p:cNvSpPr/>
          <p:nvPr/>
        </p:nvSpPr>
        <p:spPr>
          <a:xfrm>
            <a:off x="7587139" y="5830848"/>
            <a:ext cx="6292572" cy="346710"/>
          </a:xfrm>
          <a:prstGeom prst="rect">
            <a:avLst/>
          </a:prstGeom>
          <a:noFill/>
          <a:ln/>
        </p:spPr>
        <p:txBody>
          <a:bodyPr wrap="none" lIns="0" tIns="0" rIns="0" bIns="0" rtlCol="0" anchor="t"/>
          <a:lstStyle/>
          <a:p>
            <a:pPr algn="l" lvl="1" marL="6858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Death rate: -0.66</a:t>
            </a:r>
            <a:endParaRPr lang="en-US" sz="1700" dirty="0"/>
          </a:p>
        </p:txBody>
      </p:sp>
      <p:sp>
        <p:nvSpPr>
          <p:cNvPr id="17" name="Text 15"/>
          <p:cNvSpPr/>
          <p:nvPr/>
        </p:nvSpPr>
        <p:spPr>
          <a:xfrm>
            <a:off x="758309" y="6497002"/>
            <a:ext cx="13113782" cy="1040130"/>
          </a:xfrm>
          <a:prstGeom prst="rect">
            <a:avLst/>
          </a:prstGeom>
          <a:noFill/>
          <a:ln/>
        </p:spPr>
        <p:txBody>
          <a:bodyPr wrap="squar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Insight</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HDI and economic factors strongly predict life expectancy, while high birth and mortality rates are associated with lower life expectancy. A slight negative correlation with CO₂ emissions suggests an environmental trade-off with development.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4354" y="545663"/>
            <a:ext cx="4060269" cy="306943"/>
          </a:xfrm>
          <a:prstGeom prst="rect">
            <a:avLst/>
          </a:prstGeom>
          <a:noFill/>
          <a:ln/>
        </p:spPr>
        <p:txBody>
          <a:bodyPr wrap="none" lIns="0" tIns="0" rIns="0" bIns="0" rtlCol="0" anchor="t"/>
          <a:lstStyle/>
          <a:p>
            <a:pPr algn="l" indent="0" marL="0">
              <a:lnSpc>
                <a:spcPts val="2400"/>
              </a:lnSpc>
              <a:buNone/>
            </a:pPr>
            <a:r>
              <a:rPr lang="en-US" sz="1900" b="1" dirty="0">
                <a:solidFill>
                  <a:srgbClr val="2E3C4E"/>
                </a:solidFill>
                <a:latin typeface="Barlow Bold" pitchFamily="34" charset="0"/>
                <a:ea typeface="Barlow Bold" pitchFamily="34" charset="-122"/>
                <a:cs typeface="Barlow Bold" pitchFamily="34" charset="-120"/>
              </a:rPr>
              <a:t>Modeling: Predicting Life Expectancy</a:t>
            </a:r>
            <a:endParaRPr lang="en-US" sz="1900" dirty="0"/>
          </a:p>
        </p:txBody>
      </p:sp>
      <p:sp>
        <p:nvSpPr>
          <p:cNvPr id="3" name="Text 1"/>
          <p:cNvSpPr/>
          <p:nvPr/>
        </p:nvSpPr>
        <p:spPr>
          <a:xfrm>
            <a:off x="544354" y="1163717"/>
            <a:ext cx="13541693" cy="248960"/>
          </a:xfrm>
          <a:prstGeom prst="rect">
            <a:avLst/>
          </a:prstGeom>
          <a:noFill/>
          <a:ln/>
        </p:spPr>
        <p:txBody>
          <a:bodyPr wrap="none" lIns="0" tIns="0" rIns="0" bIns="0" rtlCol="0" anchor="t"/>
          <a:lstStyle/>
          <a:p>
            <a:pPr algn="l" indent="0" marL="0">
              <a:lnSpc>
                <a:spcPts val="1950"/>
              </a:lnSpc>
              <a:buNone/>
            </a:pPr>
            <a:r>
              <a:rPr lang="en-US" sz="1200" b="1" dirty="0">
                <a:solidFill>
                  <a:srgbClr val="384653"/>
                </a:solidFill>
                <a:latin typeface="Montserrat" pitchFamily="34" charset="0"/>
                <a:ea typeface="Montserrat" pitchFamily="34" charset="-122"/>
                <a:cs typeface="Montserrat" pitchFamily="34" charset="-120"/>
              </a:rPr>
              <a:t>Approach</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a:t>
            </a:r>
            <a:endParaRPr lang="en-US" sz="1200" dirty="0"/>
          </a:p>
        </p:txBody>
      </p:sp>
      <p:sp>
        <p:nvSpPr>
          <p:cNvPr id="4" name="Text 2"/>
          <p:cNvSpPr/>
          <p:nvPr/>
        </p:nvSpPr>
        <p:spPr>
          <a:xfrm>
            <a:off x="544354" y="1587579"/>
            <a:ext cx="13541693" cy="248960"/>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384653"/>
                </a:solidFill>
                <a:latin typeface="Montserrat" pitchFamily="34" charset="0"/>
                <a:ea typeface="Montserrat" pitchFamily="34" charset="-122"/>
                <a:cs typeface="Montserrat" pitchFamily="34" charset="-120"/>
              </a:rPr>
              <a:t>Feature Selection</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a:t>
            </a:r>
            <a:endParaRPr lang="en-US" sz="1200" dirty="0"/>
          </a:p>
        </p:txBody>
      </p:sp>
      <p:sp>
        <p:nvSpPr>
          <p:cNvPr id="5" name="Text 3"/>
          <p:cNvSpPr/>
          <p:nvPr/>
        </p:nvSpPr>
        <p:spPr>
          <a:xfrm>
            <a:off x="544354" y="1890951"/>
            <a:ext cx="13541693" cy="248960"/>
          </a:xfrm>
          <a:prstGeom prst="rect">
            <a:avLst/>
          </a:prstGeom>
          <a:noFill/>
          <a:ln/>
        </p:spPr>
        <p:txBody>
          <a:bodyPr wrap="none" lIns="0" tIns="0" rIns="0" bIns="0" rtlCol="0" anchor="t"/>
          <a:lstStyle/>
          <a:p>
            <a:pPr algn="l" lvl="1" marL="6858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Predictors: HDI, GDP per capita, population density, electricity consumption.</a:t>
            </a:r>
            <a:endParaRPr lang="en-US" sz="1200" dirty="0"/>
          </a:p>
        </p:txBody>
      </p:sp>
      <p:sp>
        <p:nvSpPr>
          <p:cNvPr id="6" name="Text 4"/>
          <p:cNvSpPr/>
          <p:nvPr/>
        </p:nvSpPr>
        <p:spPr>
          <a:xfrm>
            <a:off x="544354" y="2194322"/>
            <a:ext cx="13541693" cy="248960"/>
          </a:xfrm>
          <a:prstGeom prst="rect">
            <a:avLst/>
          </a:prstGeom>
          <a:noFill/>
          <a:ln/>
        </p:spPr>
        <p:txBody>
          <a:bodyPr wrap="none" lIns="0" tIns="0" rIns="0" bIns="0" rtlCol="0" anchor="t"/>
          <a:lstStyle/>
          <a:p>
            <a:pPr algn="l" lvl="1" marL="6858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Target: Life expectancy.</a:t>
            </a:r>
            <a:endParaRPr lang="en-US" sz="1200" dirty="0"/>
          </a:p>
        </p:txBody>
      </p:sp>
      <p:sp>
        <p:nvSpPr>
          <p:cNvPr id="7" name="Text 5"/>
          <p:cNvSpPr/>
          <p:nvPr/>
        </p:nvSpPr>
        <p:spPr>
          <a:xfrm>
            <a:off x="544354" y="2497693"/>
            <a:ext cx="13541693" cy="248960"/>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384653"/>
                </a:solidFill>
                <a:latin typeface="Montserrat" pitchFamily="34" charset="0"/>
                <a:ea typeface="Montserrat" pitchFamily="34" charset="-122"/>
                <a:cs typeface="Montserrat" pitchFamily="34" charset="-120"/>
              </a:rPr>
              <a:t>Data Splitting</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 80% training, 20% testing.</a:t>
            </a:r>
            <a:endParaRPr lang="en-US" sz="1200" dirty="0"/>
          </a:p>
        </p:txBody>
      </p:sp>
      <p:sp>
        <p:nvSpPr>
          <p:cNvPr id="8" name="Text 6"/>
          <p:cNvSpPr/>
          <p:nvPr/>
        </p:nvSpPr>
        <p:spPr>
          <a:xfrm>
            <a:off x="544354" y="2801064"/>
            <a:ext cx="13541693" cy="248960"/>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384653"/>
                </a:solidFill>
                <a:latin typeface="Montserrat" pitchFamily="34" charset="0"/>
                <a:ea typeface="Montserrat" pitchFamily="34" charset="-122"/>
                <a:cs typeface="Montserrat" pitchFamily="34" charset="-120"/>
              </a:rPr>
              <a:t>Models</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a:t>
            </a:r>
            <a:endParaRPr lang="en-US" sz="1200" dirty="0"/>
          </a:p>
        </p:txBody>
      </p:sp>
      <p:sp>
        <p:nvSpPr>
          <p:cNvPr id="9" name="Text 7"/>
          <p:cNvSpPr/>
          <p:nvPr/>
        </p:nvSpPr>
        <p:spPr>
          <a:xfrm>
            <a:off x="544354" y="3104436"/>
            <a:ext cx="13541693" cy="248960"/>
          </a:xfrm>
          <a:prstGeom prst="rect">
            <a:avLst/>
          </a:prstGeom>
          <a:noFill/>
          <a:ln/>
        </p:spPr>
        <p:txBody>
          <a:bodyPr wrap="none" lIns="0" tIns="0" rIns="0" bIns="0" rtlCol="0" anchor="t"/>
          <a:lstStyle/>
          <a:p>
            <a:pPr algn="l" lvl="1" marL="6858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Linear Regression (simple, interpretable).</a:t>
            </a:r>
            <a:endParaRPr lang="en-US" sz="1200" dirty="0"/>
          </a:p>
        </p:txBody>
      </p:sp>
      <p:sp>
        <p:nvSpPr>
          <p:cNvPr id="10" name="Text 8"/>
          <p:cNvSpPr/>
          <p:nvPr/>
        </p:nvSpPr>
        <p:spPr>
          <a:xfrm>
            <a:off x="544354" y="3407807"/>
            <a:ext cx="13541693" cy="248960"/>
          </a:xfrm>
          <a:prstGeom prst="rect">
            <a:avLst/>
          </a:prstGeom>
          <a:noFill/>
          <a:ln/>
        </p:spPr>
        <p:txBody>
          <a:bodyPr wrap="none" lIns="0" tIns="0" rIns="0" bIns="0" rtlCol="0" anchor="t"/>
          <a:lstStyle/>
          <a:p>
            <a:pPr algn="l" lvl="1" marL="6858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Random Forest Regressor (captures non-linear relationships).</a:t>
            </a:r>
            <a:endParaRPr lang="en-US" sz="1200" dirty="0"/>
          </a:p>
        </p:txBody>
      </p:sp>
      <p:sp>
        <p:nvSpPr>
          <p:cNvPr id="11" name="Text 9"/>
          <p:cNvSpPr/>
          <p:nvPr/>
        </p:nvSpPr>
        <p:spPr>
          <a:xfrm>
            <a:off x="544354" y="3711178"/>
            <a:ext cx="13541693" cy="248960"/>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384653"/>
                </a:solidFill>
                <a:latin typeface="Montserrat" pitchFamily="34" charset="0"/>
                <a:ea typeface="Montserrat" pitchFamily="34" charset="-122"/>
                <a:cs typeface="Montserrat" pitchFamily="34" charset="-120"/>
              </a:rPr>
              <a:t>Evaluation Metrics</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a:t>
            </a:r>
            <a:endParaRPr lang="en-US" sz="1200" dirty="0"/>
          </a:p>
        </p:txBody>
      </p:sp>
      <p:sp>
        <p:nvSpPr>
          <p:cNvPr id="12" name="Text 10"/>
          <p:cNvSpPr/>
          <p:nvPr/>
        </p:nvSpPr>
        <p:spPr>
          <a:xfrm>
            <a:off x="544354" y="4014549"/>
            <a:ext cx="13541693" cy="248960"/>
          </a:xfrm>
          <a:prstGeom prst="rect">
            <a:avLst/>
          </a:prstGeom>
          <a:noFill/>
          <a:ln/>
        </p:spPr>
        <p:txBody>
          <a:bodyPr wrap="none" lIns="0" tIns="0" rIns="0" bIns="0" rtlCol="0" anchor="t"/>
          <a:lstStyle/>
          <a:p>
            <a:pPr algn="l" lvl="1" marL="6858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R² Score (variance explained).</a:t>
            </a:r>
            <a:endParaRPr lang="en-US" sz="1200" dirty="0"/>
          </a:p>
        </p:txBody>
      </p:sp>
      <p:sp>
        <p:nvSpPr>
          <p:cNvPr id="13" name="Text 11"/>
          <p:cNvSpPr/>
          <p:nvPr/>
        </p:nvSpPr>
        <p:spPr>
          <a:xfrm>
            <a:off x="544354" y="4317921"/>
            <a:ext cx="13541693" cy="248960"/>
          </a:xfrm>
          <a:prstGeom prst="rect">
            <a:avLst/>
          </a:prstGeom>
          <a:noFill/>
          <a:ln/>
        </p:spPr>
        <p:txBody>
          <a:bodyPr wrap="none" lIns="0" tIns="0" rIns="0" bIns="0" rtlCol="0" anchor="t"/>
          <a:lstStyle/>
          <a:p>
            <a:pPr algn="l" lvl="1" marL="6858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RMSE (prediction error).</a:t>
            </a:r>
            <a:endParaRPr lang="en-US" sz="1200" dirty="0"/>
          </a:p>
        </p:txBody>
      </p:sp>
      <p:sp>
        <p:nvSpPr>
          <p:cNvPr id="14" name="Shape 12"/>
          <p:cNvSpPr/>
          <p:nvPr/>
        </p:nvSpPr>
        <p:spPr>
          <a:xfrm>
            <a:off x="544354" y="4741783"/>
            <a:ext cx="13541693" cy="1367195"/>
          </a:xfrm>
          <a:prstGeom prst="roundRect">
            <a:avLst>
              <a:gd name="adj" fmla="val 17067"/>
            </a:avLst>
          </a:prstGeom>
          <a:noFill/>
          <a:ln w="7620">
            <a:solidFill>
              <a:srgbClr val="000000">
                <a:alpha val="8000"/>
              </a:srgbClr>
            </a:solidFill>
            <a:prstDash val="solid"/>
          </a:ln>
        </p:spPr>
      </p:sp>
      <p:sp>
        <p:nvSpPr>
          <p:cNvPr id="15" name="Shape 13"/>
          <p:cNvSpPr/>
          <p:nvPr/>
        </p:nvSpPr>
        <p:spPr>
          <a:xfrm>
            <a:off x="551974" y="4749403"/>
            <a:ext cx="13525024" cy="450652"/>
          </a:xfrm>
          <a:prstGeom prst="rect">
            <a:avLst/>
          </a:prstGeom>
          <a:solidFill>
            <a:srgbClr val="FFFFFF">
              <a:alpha val="4000"/>
            </a:srgbClr>
          </a:solidFill>
          <a:ln/>
        </p:spPr>
      </p:sp>
      <p:sp>
        <p:nvSpPr>
          <p:cNvPr id="16" name="Text 14"/>
          <p:cNvSpPr/>
          <p:nvPr/>
        </p:nvSpPr>
        <p:spPr>
          <a:xfrm>
            <a:off x="709017" y="4850249"/>
            <a:ext cx="4193024" cy="248960"/>
          </a:xfrm>
          <a:prstGeom prst="rect">
            <a:avLst/>
          </a:prstGeom>
          <a:noFill/>
          <a:ln/>
        </p:spPr>
        <p:txBody>
          <a:bodyPr wrap="none" lIns="0" tIns="0" rIns="0" bIns="0" rtlCol="0" anchor="t"/>
          <a:lstStyle/>
          <a:p>
            <a:pPr algn="l" indent="0" marL="0">
              <a:lnSpc>
                <a:spcPts val="1950"/>
              </a:lnSpc>
              <a:buNone/>
            </a:pPr>
            <a:r>
              <a:rPr lang="en-US" sz="1200" b="1" dirty="0">
                <a:solidFill>
                  <a:srgbClr val="384653"/>
                </a:solidFill>
                <a:latin typeface="Montserrat" pitchFamily="34" charset="0"/>
                <a:ea typeface="Montserrat" pitchFamily="34" charset="-122"/>
                <a:cs typeface="Montserrat" pitchFamily="34" charset="-120"/>
              </a:rPr>
              <a:t>Model</a:t>
            </a:r>
            <a:endParaRPr lang="en-US" sz="1200" dirty="0"/>
          </a:p>
        </p:txBody>
      </p:sp>
      <p:sp>
        <p:nvSpPr>
          <p:cNvPr id="17" name="Text 15"/>
          <p:cNvSpPr/>
          <p:nvPr/>
        </p:nvSpPr>
        <p:spPr>
          <a:xfrm>
            <a:off x="5220653" y="4850249"/>
            <a:ext cx="4189214" cy="248960"/>
          </a:xfrm>
          <a:prstGeom prst="rect">
            <a:avLst/>
          </a:prstGeom>
          <a:noFill/>
          <a:ln/>
        </p:spPr>
        <p:txBody>
          <a:bodyPr wrap="none" lIns="0" tIns="0" rIns="0" bIns="0" rtlCol="0" anchor="t"/>
          <a:lstStyle/>
          <a:p>
            <a:pPr algn="l" indent="0" marL="0">
              <a:lnSpc>
                <a:spcPts val="1950"/>
              </a:lnSpc>
              <a:buNone/>
            </a:pPr>
            <a:r>
              <a:rPr lang="en-US" sz="1200" b="1" dirty="0">
                <a:solidFill>
                  <a:srgbClr val="384653"/>
                </a:solidFill>
                <a:latin typeface="Montserrat" pitchFamily="34" charset="0"/>
                <a:ea typeface="Montserrat" pitchFamily="34" charset="-122"/>
                <a:cs typeface="Montserrat" pitchFamily="34" charset="-120"/>
              </a:rPr>
              <a:t>R² Score</a:t>
            </a:r>
            <a:endParaRPr lang="en-US" sz="1200" dirty="0"/>
          </a:p>
        </p:txBody>
      </p:sp>
      <p:sp>
        <p:nvSpPr>
          <p:cNvPr id="18" name="Text 16"/>
          <p:cNvSpPr/>
          <p:nvPr/>
        </p:nvSpPr>
        <p:spPr>
          <a:xfrm>
            <a:off x="9728478" y="4850249"/>
            <a:ext cx="4193024" cy="248960"/>
          </a:xfrm>
          <a:prstGeom prst="rect">
            <a:avLst/>
          </a:prstGeom>
          <a:noFill/>
          <a:ln/>
        </p:spPr>
        <p:txBody>
          <a:bodyPr wrap="none" lIns="0" tIns="0" rIns="0" bIns="0" rtlCol="0" anchor="t"/>
          <a:lstStyle/>
          <a:p>
            <a:pPr algn="l" indent="0" marL="0">
              <a:lnSpc>
                <a:spcPts val="1950"/>
              </a:lnSpc>
              <a:buNone/>
            </a:pPr>
            <a:r>
              <a:rPr lang="en-US" sz="1200" b="1" dirty="0">
                <a:solidFill>
                  <a:srgbClr val="384653"/>
                </a:solidFill>
                <a:latin typeface="Montserrat" pitchFamily="34" charset="0"/>
                <a:ea typeface="Montserrat" pitchFamily="34" charset="-122"/>
                <a:cs typeface="Montserrat" pitchFamily="34" charset="-120"/>
              </a:rPr>
              <a:t>RMSE</a:t>
            </a:r>
            <a:endParaRPr lang="en-US" sz="1200" dirty="0"/>
          </a:p>
        </p:txBody>
      </p:sp>
      <p:sp>
        <p:nvSpPr>
          <p:cNvPr id="19" name="Shape 17"/>
          <p:cNvSpPr/>
          <p:nvPr/>
        </p:nvSpPr>
        <p:spPr>
          <a:xfrm>
            <a:off x="551974" y="5200055"/>
            <a:ext cx="13525024" cy="450652"/>
          </a:xfrm>
          <a:prstGeom prst="rect">
            <a:avLst/>
          </a:prstGeom>
          <a:solidFill>
            <a:srgbClr val="000000">
              <a:alpha val="4000"/>
            </a:srgbClr>
          </a:solidFill>
          <a:ln/>
        </p:spPr>
      </p:sp>
      <p:sp>
        <p:nvSpPr>
          <p:cNvPr id="20" name="Text 18"/>
          <p:cNvSpPr/>
          <p:nvPr/>
        </p:nvSpPr>
        <p:spPr>
          <a:xfrm>
            <a:off x="709017" y="5300901"/>
            <a:ext cx="4193024" cy="248960"/>
          </a:xfrm>
          <a:prstGeom prst="rect">
            <a:avLst/>
          </a:prstGeom>
          <a:noFill/>
          <a:ln/>
        </p:spPr>
        <p:txBody>
          <a:bodyPr wrap="non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Linear Regression</a:t>
            </a:r>
            <a:endParaRPr lang="en-US" sz="1200" dirty="0"/>
          </a:p>
        </p:txBody>
      </p:sp>
      <p:sp>
        <p:nvSpPr>
          <p:cNvPr id="21" name="Text 19"/>
          <p:cNvSpPr/>
          <p:nvPr/>
        </p:nvSpPr>
        <p:spPr>
          <a:xfrm>
            <a:off x="5220653" y="5300901"/>
            <a:ext cx="4189214" cy="248960"/>
          </a:xfrm>
          <a:prstGeom prst="rect">
            <a:avLst/>
          </a:prstGeom>
          <a:noFill/>
          <a:ln/>
        </p:spPr>
        <p:txBody>
          <a:bodyPr wrap="non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~0.84</a:t>
            </a:r>
            <a:endParaRPr lang="en-US" sz="1200" dirty="0"/>
          </a:p>
        </p:txBody>
      </p:sp>
      <p:sp>
        <p:nvSpPr>
          <p:cNvPr id="22" name="Text 20"/>
          <p:cNvSpPr/>
          <p:nvPr/>
        </p:nvSpPr>
        <p:spPr>
          <a:xfrm>
            <a:off x="9728478" y="5300901"/>
            <a:ext cx="4193024" cy="248960"/>
          </a:xfrm>
          <a:prstGeom prst="rect">
            <a:avLst/>
          </a:prstGeom>
          <a:noFill/>
          <a:ln/>
        </p:spPr>
        <p:txBody>
          <a:bodyPr wrap="non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Moderate</a:t>
            </a:r>
            <a:endParaRPr lang="en-US" sz="1200" dirty="0"/>
          </a:p>
        </p:txBody>
      </p:sp>
      <p:sp>
        <p:nvSpPr>
          <p:cNvPr id="23" name="Shape 21"/>
          <p:cNvSpPr/>
          <p:nvPr/>
        </p:nvSpPr>
        <p:spPr>
          <a:xfrm>
            <a:off x="551974" y="5650706"/>
            <a:ext cx="13525024" cy="450652"/>
          </a:xfrm>
          <a:prstGeom prst="rect">
            <a:avLst/>
          </a:prstGeom>
          <a:solidFill>
            <a:srgbClr val="FFFFFF">
              <a:alpha val="4000"/>
            </a:srgbClr>
          </a:solidFill>
          <a:ln/>
        </p:spPr>
      </p:sp>
      <p:sp>
        <p:nvSpPr>
          <p:cNvPr id="24" name="Text 22"/>
          <p:cNvSpPr/>
          <p:nvPr/>
        </p:nvSpPr>
        <p:spPr>
          <a:xfrm>
            <a:off x="709017" y="5751552"/>
            <a:ext cx="4193024" cy="248960"/>
          </a:xfrm>
          <a:prstGeom prst="rect">
            <a:avLst/>
          </a:prstGeom>
          <a:noFill/>
          <a:ln/>
        </p:spPr>
        <p:txBody>
          <a:bodyPr wrap="non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Random Forest</a:t>
            </a:r>
            <a:endParaRPr lang="en-US" sz="1200" dirty="0"/>
          </a:p>
        </p:txBody>
      </p:sp>
      <p:sp>
        <p:nvSpPr>
          <p:cNvPr id="25" name="Text 23"/>
          <p:cNvSpPr/>
          <p:nvPr/>
        </p:nvSpPr>
        <p:spPr>
          <a:xfrm>
            <a:off x="5220653" y="5751552"/>
            <a:ext cx="4189214" cy="248960"/>
          </a:xfrm>
          <a:prstGeom prst="rect">
            <a:avLst/>
          </a:prstGeom>
          <a:noFill/>
          <a:ln/>
        </p:spPr>
        <p:txBody>
          <a:bodyPr wrap="non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~0.91</a:t>
            </a:r>
            <a:endParaRPr lang="en-US" sz="1200" dirty="0"/>
          </a:p>
        </p:txBody>
      </p:sp>
      <p:sp>
        <p:nvSpPr>
          <p:cNvPr id="26" name="Text 24"/>
          <p:cNvSpPr/>
          <p:nvPr/>
        </p:nvSpPr>
        <p:spPr>
          <a:xfrm>
            <a:off x="9728478" y="5751552"/>
            <a:ext cx="4193024" cy="248960"/>
          </a:xfrm>
          <a:prstGeom prst="rect">
            <a:avLst/>
          </a:prstGeom>
          <a:noFill/>
          <a:ln/>
        </p:spPr>
        <p:txBody>
          <a:bodyPr wrap="non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Low</a:t>
            </a:r>
            <a:endParaRPr lang="en-US" sz="1200" dirty="0"/>
          </a:p>
        </p:txBody>
      </p:sp>
      <p:sp>
        <p:nvSpPr>
          <p:cNvPr id="27" name="Text 25"/>
          <p:cNvSpPr/>
          <p:nvPr/>
        </p:nvSpPr>
        <p:spPr>
          <a:xfrm>
            <a:off x="544354" y="6283881"/>
            <a:ext cx="13541693" cy="248960"/>
          </a:xfrm>
          <a:prstGeom prst="rect">
            <a:avLst/>
          </a:prstGeom>
          <a:noFill/>
          <a:ln/>
        </p:spPr>
        <p:txBody>
          <a:bodyPr wrap="none" lIns="0" tIns="0" rIns="0" bIns="0" rtlCol="0" anchor="t"/>
          <a:lstStyle/>
          <a:p>
            <a:pPr algn="l" indent="0" marL="0">
              <a:lnSpc>
                <a:spcPts val="1950"/>
              </a:lnSpc>
              <a:buNone/>
            </a:pPr>
            <a:r>
              <a:rPr lang="en-US" sz="1200" b="1" dirty="0">
                <a:solidFill>
                  <a:srgbClr val="384653"/>
                </a:solidFill>
                <a:latin typeface="Montserrat" pitchFamily="34" charset="0"/>
                <a:ea typeface="Montserrat" pitchFamily="34" charset="-122"/>
                <a:cs typeface="Montserrat" pitchFamily="34" charset="-120"/>
              </a:rPr>
              <a:t>Observations</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a:t>
            </a:r>
            <a:endParaRPr lang="en-US" sz="1200" dirty="0"/>
          </a:p>
        </p:txBody>
      </p:sp>
      <p:sp>
        <p:nvSpPr>
          <p:cNvPr id="28" name="Text 26"/>
          <p:cNvSpPr/>
          <p:nvPr/>
        </p:nvSpPr>
        <p:spPr>
          <a:xfrm>
            <a:off x="544354" y="6707743"/>
            <a:ext cx="13541693" cy="248960"/>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Random Forest outperformed Linear Regression, capturing complex, non-linear relationships.</a:t>
            </a:r>
            <a:endParaRPr lang="en-US" sz="1200" dirty="0"/>
          </a:p>
        </p:txBody>
      </p:sp>
      <p:sp>
        <p:nvSpPr>
          <p:cNvPr id="29" name="Text 27"/>
          <p:cNvSpPr/>
          <p:nvPr/>
        </p:nvSpPr>
        <p:spPr>
          <a:xfrm>
            <a:off x="544354" y="7011114"/>
            <a:ext cx="13541693" cy="248960"/>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HDI and electricity access were the strongest predictors of life expectancy.</a:t>
            </a:r>
            <a:endParaRPr lang="en-US" sz="1200" dirty="0"/>
          </a:p>
        </p:txBody>
      </p:sp>
      <p:sp>
        <p:nvSpPr>
          <p:cNvPr id="30" name="Text 28"/>
          <p:cNvSpPr/>
          <p:nvPr/>
        </p:nvSpPr>
        <p:spPr>
          <a:xfrm>
            <a:off x="544354" y="7434977"/>
            <a:ext cx="13541693" cy="248960"/>
          </a:xfrm>
          <a:prstGeom prst="rect">
            <a:avLst/>
          </a:prstGeom>
          <a:noFill/>
          <a:ln/>
        </p:spPr>
        <p:txBody>
          <a:bodyPr wrap="none" lIns="0" tIns="0" rIns="0" bIns="0" rtlCol="0" anchor="t"/>
          <a:lstStyle/>
          <a:p>
            <a:pPr algn="l" indent="0" marL="0">
              <a:lnSpc>
                <a:spcPts val="1950"/>
              </a:lnSpc>
              <a:buNone/>
            </a:pPr>
            <a:r>
              <a:rPr lang="en-US" sz="1200" b="1" dirty="0">
                <a:solidFill>
                  <a:srgbClr val="384653"/>
                </a:solidFill>
                <a:latin typeface="Montserrat" pitchFamily="34" charset="0"/>
                <a:ea typeface="Montserrat" pitchFamily="34" charset="-122"/>
                <a:cs typeface="Montserrat" pitchFamily="34" charset="-120"/>
              </a:rPr>
              <a:t>Insight</a:t>
            </a:r>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 Random Forest provides better accuracy for predicting life expectancy, highlighting the importance of non-linear relationships in development data.</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062871"/>
            <a:ext cx="7159704" cy="427553"/>
          </a:xfrm>
          <a:prstGeom prst="rect">
            <a:avLst/>
          </a:prstGeom>
          <a:noFill/>
          <a:ln/>
        </p:spPr>
        <p:txBody>
          <a:bodyPr wrap="none" lIns="0" tIns="0" rIns="0" bIns="0" rtlCol="0" anchor="t"/>
          <a:lstStyle/>
          <a:p>
            <a:pPr algn="l" indent="0" marL="0">
              <a:lnSpc>
                <a:spcPts val="3350"/>
              </a:lnSpc>
              <a:buNone/>
            </a:pPr>
            <a:r>
              <a:rPr lang="en-US" sz="2650" b="1" dirty="0">
                <a:solidFill>
                  <a:srgbClr val="2E3C4E"/>
                </a:solidFill>
                <a:latin typeface="Barlow Bold" pitchFamily="34" charset="0"/>
                <a:ea typeface="Barlow Bold" pitchFamily="34" charset="-122"/>
                <a:cs typeface="Barlow Bold" pitchFamily="34" charset="-120"/>
              </a:rPr>
              <a:t>Clustering: Grouping Countries by Development</a:t>
            </a:r>
            <a:endParaRPr lang="en-US" sz="2650" dirty="0"/>
          </a:p>
        </p:txBody>
      </p:sp>
      <p:sp>
        <p:nvSpPr>
          <p:cNvPr id="3" name="Text 1"/>
          <p:cNvSpPr/>
          <p:nvPr/>
        </p:nvSpPr>
        <p:spPr>
          <a:xfrm>
            <a:off x="758309" y="1923693"/>
            <a:ext cx="131137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Approach</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4" name="Text 2"/>
          <p:cNvSpPr/>
          <p:nvPr/>
        </p:nvSpPr>
        <p:spPr>
          <a:xfrm>
            <a:off x="758309" y="2514124"/>
            <a:ext cx="13113782"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1"/>
            </a:pPr>
            <a:r>
              <a:rPr lang="en-US" sz="1700" dirty="0">
                <a:solidFill>
                  <a:srgbClr val="384653"/>
                </a:solidFill>
                <a:latin typeface="Montserrat" pitchFamily="34" charset="0"/>
                <a:ea typeface="Montserrat" pitchFamily="34" charset="-122"/>
                <a:cs typeface="Montserrat" pitchFamily="34" charset="-120"/>
              </a:rPr>
              <a:t>Selected latest year data (e.g., 2018).</a:t>
            </a:r>
            <a:endParaRPr lang="en-US" sz="1700" dirty="0"/>
          </a:p>
        </p:txBody>
      </p:sp>
      <p:sp>
        <p:nvSpPr>
          <p:cNvPr id="5" name="Text 3"/>
          <p:cNvSpPr/>
          <p:nvPr/>
        </p:nvSpPr>
        <p:spPr>
          <a:xfrm>
            <a:off x="758309" y="2936558"/>
            <a:ext cx="13113782"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2"/>
            </a:pPr>
            <a:r>
              <a:rPr lang="en-US" sz="1700" dirty="0">
                <a:solidFill>
                  <a:srgbClr val="384653"/>
                </a:solidFill>
                <a:latin typeface="Montserrat" pitchFamily="34" charset="0"/>
                <a:ea typeface="Montserrat" pitchFamily="34" charset="-122"/>
                <a:cs typeface="Montserrat" pitchFamily="34" charset="-120"/>
              </a:rPr>
              <a:t>Used features: GDP per capita, population density, life expectancy, HDI, electricity consumption.</a:t>
            </a:r>
            <a:endParaRPr lang="en-US" sz="1700" dirty="0"/>
          </a:p>
        </p:txBody>
      </p:sp>
      <p:sp>
        <p:nvSpPr>
          <p:cNvPr id="6" name="Text 4"/>
          <p:cNvSpPr/>
          <p:nvPr/>
        </p:nvSpPr>
        <p:spPr>
          <a:xfrm>
            <a:off x="758309" y="3358991"/>
            <a:ext cx="13113782"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3"/>
            </a:pPr>
            <a:r>
              <a:rPr lang="en-US" sz="1700" dirty="0">
                <a:solidFill>
                  <a:srgbClr val="384653"/>
                </a:solidFill>
                <a:latin typeface="Montserrat" pitchFamily="34" charset="0"/>
                <a:ea typeface="Montserrat" pitchFamily="34" charset="-122"/>
                <a:cs typeface="Montserrat" pitchFamily="34" charset="-120"/>
              </a:rPr>
              <a:t>Normalized data using StandardScaler.</a:t>
            </a:r>
            <a:endParaRPr lang="en-US" sz="1700" dirty="0"/>
          </a:p>
        </p:txBody>
      </p:sp>
      <p:sp>
        <p:nvSpPr>
          <p:cNvPr id="7" name="Text 5"/>
          <p:cNvSpPr/>
          <p:nvPr/>
        </p:nvSpPr>
        <p:spPr>
          <a:xfrm>
            <a:off x="758309" y="3781425"/>
            <a:ext cx="13113782"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4"/>
            </a:pPr>
            <a:r>
              <a:rPr lang="en-US" sz="1700" dirty="0">
                <a:solidFill>
                  <a:srgbClr val="384653"/>
                </a:solidFill>
                <a:latin typeface="Montserrat" pitchFamily="34" charset="0"/>
                <a:ea typeface="Montserrat" pitchFamily="34" charset="-122"/>
                <a:cs typeface="Montserrat" pitchFamily="34" charset="-120"/>
              </a:rPr>
              <a:t>Applied K-Means clustering (k=3).</a:t>
            </a:r>
            <a:endParaRPr lang="en-US" sz="1700" dirty="0"/>
          </a:p>
        </p:txBody>
      </p:sp>
      <p:sp>
        <p:nvSpPr>
          <p:cNvPr id="8" name="Text 6"/>
          <p:cNvSpPr/>
          <p:nvPr/>
        </p:nvSpPr>
        <p:spPr>
          <a:xfrm>
            <a:off x="758309" y="4203859"/>
            <a:ext cx="13113782"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5"/>
            </a:pPr>
            <a:r>
              <a:rPr lang="en-US" sz="1700" dirty="0">
                <a:solidFill>
                  <a:srgbClr val="384653"/>
                </a:solidFill>
                <a:latin typeface="Montserrat" pitchFamily="34" charset="0"/>
                <a:ea typeface="Montserrat" pitchFamily="34" charset="-122"/>
                <a:cs typeface="Montserrat" pitchFamily="34" charset="-120"/>
              </a:rPr>
              <a:t>Visualized clusters in 2D using PCA.</a:t>
            </a:r>
            <a:endParaRPr lang="en-US" sz="1700" dirty="0"/>
          </a:p>
        </p:txBody>
      </p:sp>
      <p:sp>
        <p:nvSpPr>
          <p:cNvPr id="9" name="Text 7"/>
          <p:cNvSpPr/>
          <p:nvPr/>
        </p:nvSpPr>
        <p:spPr>
          <a:xfrm>
            <a:off x="758309" y="4794290"/>
            <a:ext cx="131137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Results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a:t>
            </a:r>
            <a:endParaRPr lang="en-US" sz="1700" dirty="0"/>
          </a:p>
        </p:txBody>
      </p:sp>
      <p:sp>
        <p:nvSpPr>
          <p:cNvPr id="10" name="Text 8"/>
          <p:cNvSpPr/>
          <p:nvPr/>
        </p:nvSpPr>
        <p:spPr>
          <a:xfrm>
            <a:off x="758309" y="5384721"/>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Cluster 0</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Underdeveloped nations (low HDI, GDP, life expectancy).</a:t>
            </a:r>
            <a:endParaRPr lang="en-US" sz="1700" dirty="0"/>
          </a:p>
        </p:txBody>
      </p:sp>
      <p:sp>
        <p:nvSpPr>
          <p:cNvPr id="11" name="Text 9"/>
          <p:cNvSpPr/>
          <p:nvPr/>
        </p:nvSpPr>
        <p:spPr>
          <a:xfrm>
            <a:off x="758309" y="5807154"/>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Cluster 1</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Transitional economies (moderate metrics).</a:t>
            </a:r>
            <a:endParaRPr lang="en-US" sz="1700" dirty="0"/>
          </a:p>
        </p:txBody>
      </p:sp>
      <p:sp>
        <p:nvSpPr>
          <p:cNvPr id="12" name="Text 10"/>
          <p:cNvSpPr/>
          <p:nvPr/>
        </p:nvSpPr>
        <p:spPr>
          <a:xfrm>
            <a:off x="758309" y="6229588"/>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Cluster 2</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Developed countries (high HDI, life expectancy, infrastructure).</a:t>
            </a:r>
            <a:endParaRPr lang="en-US" sz="1700" dirty="0"/>
          </a:p>
        </p:txBody>
      </p:sp>
      <p:sp>
        <p:nvSpPr>
          <p:cNvPr id="13" name="Text 11"/>
          <p:cNvSpPr/>
          <p:nvPr/>
        </p:nvSpPr>
        <p:spPr>
          <a:xfrm>
            <a:off x="758309" y="6820019"/>
            <a:ext cx="131137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Insight</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Clustering reveals distinct development stages, providing a more nuanced view than income-based groupings.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60296" y="466844"/>
            <a:ext cx="2804160" cy="259556"/>
          </a:xfrm>
          <a:prstGeom prst="rect">
            <a:avLst/>
          </a:prstGeom>
          <a:noFill/>
          <a:ln/>
        </p:spPr>
        <p:txBody>
          <a:bodyPr wrap="none" lIns="0" tIns="0" rIns="0" bIns="0" rtlCol="0" anchor="t"/>
          <a:lstStyle/>
          <a:p>
            <a:pPr algn="l" indent="0" marL="0">
              <a:lnSpc>
                <a:spcPts val="2000"/>
              </a:lnSpc>
              <a:buNone/>
            </a:pPr>
            <a:r>
              <a:rPr lang="en-US" sz="1600" b="1" dirty="0">
                <a:solidFill>
                  <a:srgbClr val="2E3C4E"/>
                </a:solidFill>
                <a:latin typeface="Barlow Bold" pitchFamily="34" charset="0"/>
                <a:ea typeface="Barlow Bold" pitchFamily="34" charset="-122"/>
                <a:cs typeface="Barlow Bold" pitchFamily="34" charset="-120"/>
              </a:rPr>
              <a:t>Power BI Dashboard Highlights</a:t>
            </a:r>
            <a:endParaRPr lang="en-US" sz="1600" dirty="0"/>
          </a:p>
        </p:txBody>
      </p:sp>
      <p:sp>
        <p:nvSpPr>
          <p:cNvPr id="3" name="Text 1"/>
          <p:cNvSpPr/>
          <p:nvPr/>
        </p:nvSpPr>
        <p:spPr>
          <a:xfrm>
            <a:off x="460296" y="989409"/>
            <a:ext cx="13709809" cy="210502"/>
          </a:xfrm>
          <a:prstGeom prst="rect">
            <a:avLst/>
          </a:prstGeom>
          <a:noFill/>
          <a:ln/>
        </p:spPr>
        <p:txBody>
          <a:bodyPr wrap="none" lIns="0" tIns="0" rIns="0" bIns="0" rtlCol="0" anchor="t"/>
          <a:lstStyle/>
          <a:p>
            <a:pPr algn="l" indent="0" marL="0">
              <a:lnSpc>
                <a:spcPts val="1650"/>
              </a:lnSpc>
              <a:buNone/>
            </a:pPr>
            <a:r>
              <a:rPr lang="en-US" sz="1000" b="1" dirty="0">
                <a:solidFill>
                  <a:srgbClr val="384653"/>
                </a:solidFill>
                <a:latin typeface="Montserrat" pitchFamily="34" charset="0"/>
                <a:ea typeface="Montserrat" pitchFamily="34" charset="-122"/>
                <a:cs typeface="Montserrat" pitchFamily="34" charset="-120"/>
              </a:rPr>
              <a:t>Components</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4" name="Text 2"/>
          <p:cNvSpPr/>
          <p:nvPr/>
        </p:nvSpPr>
        <p:spPr>
          <a:xfrm>
            <a:off x="460296" y="1347788"/>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Slicers</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Country, Year, Cluster.</a:t>
            </a:r>
            <a:endParaRPr lang="en-US" sz="1000" dirty="0"/>
          </a:p>
        </p:txBody>
      </p:sp>
      <p:sp>
        <p:nvSpPr>
          <p:cNvPr id="5" name="Text 3"/>
          <p:cNvSpPr/>
          <p:nvPr/>
        </p:nvSpPr>
        <p:spPr>
          <a:xfrm>
            <a:off x="460296" y="1604248"/>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KPIs</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Global HDI, GDP per capita, life expectancy.</a:t>
            </a:r>
            <a:endParaRPr lang="en-US" sz="1000" dirty="0"/>
          </a:p>
        </p:txBody>
      </p:sp>
      <p:sp>
        <p:nvSpPr>
          <p:cNvPr id="6" name="Text 4"/>
          <p:cNvSpPr/>
          <p:nvPr/>
        </p:nvSpPr>
        <p:spPr>
          <a:xfrm>
            <a:off x="460296" y="1860709"/>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Charts</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Top growth countries, HDI trends, correlations.</a:t>
            </a:r>
            <a:endParaRPr lang="en-US" sz="1000" dirty="0"/>
          </a:p>
        </p:txBody>
      </p:sp>
      <p:sp>
        <p:nvSpPr>
          <p:cNvPr id="7" name="Text 5"/>
          <p:cNvSpPr/>
          <p:nvPr/>
        </p:nvSpPr>
        <p:spPr>
          <a:xfrm>
            <a:off x="460296" y="2117169"/>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Map</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Country clusters and development patterns.</a:t>
            </a:r>
            <a:endParaRPr lang="en-US" sz="1000" dirty="0"/>
          </a:p>
        </p:txBody>
      </p:sp>
      <p:sp>
        <p:nvSpPr>
          <p:cNvPr id="8" name="Text 6"/>
          <p:cNvSpPr/>
          <p:nvPr/>
        </p:nvSpPr>
        <p:spPr>
          <a:xfrm>
            <a:off x="460296" y="2373630"/>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Pie Charts</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Birth rate, population density, life expectancy, death rate by cluster.</a:t>
            </a:r>
            <a:endParaRPr lang="en-US" sz="1000" dirty="0"/>
          </a:p>
        </p:txBody>
      </p:sp>
      <p:sp>
        <p:nvSpPr>
          <p:cNvPr id="9" name="Text 7"/>
          <p:cNvSpPr/>
          <p:nvPr/>
        </p:nvSpPr>
        <p:spPr>
          <a:xfrm>
            <a:off x="460296" y="2732008"/>
            <a:ext cx="13709809" cy="210502"/>
          </a:xfrm>
          <a:prstGeom prst="rect">
            <a:avLst/>
          </a:prstGeom>
          <a:noFill/>
          <a:ln/>
        </p:spPr>
        <p:txBody>
          <a:bodyPr wrap="none" lIns="0" tIns="0" rIns="0" bIns="0" rtlCol="0" anchor="t"/>
          <a:lstStyle/>
          <a:p>
            <a:pPr algn="l" indent="0" marL="0">
              <a:lnSpc>
                <a:spcPts val="1650"/>
              </a:lnSpc>
              <a:buNone/>
            </a:pPr>
            <a:r>
              <a:rPr lang="en-US" sz="1000" b="1" dirty="0">
                <a:solidFill>
                  <a:srgbClr val="384653"/>
                </a:solidFill>
                <a:latin typeface="Montserrat" pitchFamily="34" charset="0"/>
                <a:ea typeface="Montserrat" pitchFamily="34" charset="-122"/>
                <a:cs typeface="Montserrat" pitchFamily="34" charset="-120"/>
              </a:rPr>
              <a:t>Key Visuals</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10" name="Text 8"/>
          <p:cNvSpPr/>
          <p:nvPr/>
        </p:nvSpPr>
        <p:spPr>
          <a:xfrm>
            <a:off x="460296" y="3090386"/>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Rwanda (1990)</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11" name="Text 9"/>
          <p:cNvSpPr/>
          <p:nvPr/>
        </p:nvSpPr>
        <p:spPr>
          <a:xfrm>
            <a:off x="460296" y="3346847"/>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dirty="0">
                <a:solidFill>
                  <a:srgbClr val="384653"/>
                </a:solidFill>
                <a:latin typeface="Montserrat" pitchFamily="34" charset="0"/>
                <a:ea typeface="Montserrat" pitchFamily="34" charset="-122"/>
                <a:cs typeface="Montserrat" pitchFamily="34" charset="-120"/>
              </a:rPr>
              <a:t>HDI: 0.67</a:t>
            </a:r>
            <a:endParaRPr lang="en-US" sz="1000" dirty="0"/>
          </a:p>
        </p:txBody>
      </p:sp>
      <p:sp>
        <p:nvSpPr>
          <p:cNvPr id="12" name="Text 10"/>
          <p:cNvSpPr/>
          <p:nvPr/>
        </p:nvSpPr>
        <p:spPr>
          <a:xfrm>
            <a:off x="460296" y="3603308"/>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dirty="0">
                <a:solidFill>
                  <a:srgbClr val="384653"/>
                </a:solidFill>
                <a:latin typeface="Montserrat" pitchFamily="34" charset="0"/>
                <a:ea typeface="Montserrat" pitchFamily="34" charset="-122"/>
                <a:cs typeface="Montserrat" pitchFamily="34" charset="-120"/>
              </a:rPr>
              <a:t>GDP per capita: 349.87 USD</a:t>
            </a:r>
            <a:endParaRPr lang="en-US" sz="1000" dirty="0"/>
          </a:p>
        </p:txBody>
      </p:sp>
      <p:sp>
        <p:nvSpPr>
          <p:cNvPr id="13" name="Text 11"/>
          <p:cNvSpPr/>
          <p:nvPr/>
        </p:nvSpPr>
        <p:spPr>
          <a:xfrm>
            <a:off x="460296" y="3859768"/>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dirty="0">
                <a:solidFill>
                  <a:srgbClr val="384653"/>
                </a:solidFill>
                <a:latin typeface="Montserrat" pitchFamily="34" charset="0"/>
                <a:ea typeface="Montserrat" pitchFamily="34" charset="-122"/>
                <a:cs typeface="Montserrat" pitchFamily="34" charset="-120"/>
              </a:rPr>
              <a:t>Life expectancy: 33.41 years (high mortality period).</a:t>
            </a:r>
            <a:endParaRPr lang="en-US" sz="1000" dirty="0"/>
          </a:p>
        </p:txBody>
      </p:sp>
      <p:sp>
        <p:nvSpPr>
          <p:cNvPr id="14" name="Text 12"/>
          <p:cNvSpPr/>
          <p:nvPr/>
        </p:nvSpPr>
        <p:spPr>
          <a:xfrm>
            <a:off x="460296" y="4116229"/>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GDP, Life Expectancy, Death Rate (1990–2011)</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15" name="Text 13"/>
          <p:cNvSpPr/>
          <p:nvPr/>
        </p:nvSpPr>
        <p:spPr>
          <a:xfrm>
            <a:off x="460296" y="4372689"/>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dirty="0">
                <a:solidFill>
                  <a:srgbClr val="384653"/>
                </a:solidFill>
                <a:latin typeface="Montserrat" pitchFamily="34" charset="0"/>
                <a:ea typeface="Montserrat" pitchFamily="34" charset="-122"/>
                <a:cs typeface="Montserrat" pitchFamily="34" charset="-120"/>
              </a:rPr>
              <a:t>Luxembourg and Norway led in GDP per capita (&gt;1.5M USD in 1994).</a:t>
            </a:r>
            <a:endParaRPr lang="en-US" sz="1000" dirty="0"/>
          </a:p>
        </p:txBody>
      </p:sp>
      <p:sp>
        <p:nvSpPr>
          <p:cNvPr id="16" name="Text 14"/>
          <p:cNvSpPr/>
          <p:nvPr/>
        </p:nvSpPr>
        <p:spPr>
          <a:xfrm>
            <a:off x="460296" y="4629150"/>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dirty="0">
                <a:solidFill>
                  <a:srgbClr val="384653"/>
                </a:solidFill>
                <a:latin typeface="Montserrat" pitchFamily="34" charset="0"/>
                <a:ea typeface="Montserrat" pitchFamily="34" charset="-122"/>
                <a:cs typeface="Montserrat" pitchFamily="34" charset="-120"/>
              </a:rPr>
              <a:t>Japan and Switzerland had high life expectancy (~2,000 years, likely aggregated).</a:t>
            </a:r>
            <a:endParaRPr lang="en-US" sz="1000" dirty="0"/>
          </a:p>
        </p:txBody>
      </p:sp>
      <p:sp>
        <p:nvSpPr>
          <p:cNvPr id="17" name="Text 15"/>
          <p:cNvSpPr/>
          <p:nvPr/>
        </p:nvSpPr>
        <p:spPr>
          <a:xfrm>
            <a:off x="460296" y="4885611"/>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dirty="0">
                <a:solidFill>
                  <a:srgbClr val="384653"/>
                </a:solidFill>
                <a:latin typeface="Montserrat" pitchFamily="34" charset="0"/>
                <a:ea typeface="Montserrat" pitchFamily="34" charset="-122"/>
                <a:cs typeface="Montserrat" pitchFamily="34" charset="-120"/>
              </a:rPr>
              <a:t>Sierra Leone and Rwanda showed high death rates (500–600).</a:t>
            </a:r>
            <a:endParaRPr lang="en-US" sz="1000" dirty="0"/>
          </a:p>
        </p:txBody>
      </p:sp>
      <p:sp>
        <p:nvSpPr>
          <p:cNvPr id="18" name="Text 16"/>
          <p:cNvSpPr/>
          <p:nvPr/>
        </p:nvSpPr>
        <p:spPr>
          <a:xfrm>
            <a:off x="460296" y="5142071"/>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HDI Trend (2008)</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19" name="Text 17"/>
          <p:cNvSpPr/>
          <p:nvPr/>
        </p:nvSpPr>
        <p:spPr>
          <a:xfrm>
            <a:off x="460296" y="5398532"/>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dirty="0">
                <a:solidFill>
                  <a:srgbClr val="384653"/>
                </a:solidFill>
                <a:latin typeface="Montserrat" pitchFamily="34" charset="0"/>
                <a:ea typeface="Montserrat" pitchFamily="34" charset="-122"/>
                <a:cs typeface="Montserrat" pitchFamily="34" charset="-120"/>
              </a:rPr>
              <a:t>Stable range (0.3–0.9), with Norway/Switzerland at the high end, Afghanistan/Angola lower.</a:t>
            </a:r>
            <a:endParaRPr lang="en-US" sz="1000" dirty="0"/>
          </a:p>
        </p:txBody>
      </p:sp>
      <p:sp>
        <p:nvSpPr>
          <p:cNvPr id="20" name="Text 18"/>
          <p:cNvSpPr/>
          <p:nvPr/>
        </p:nvSpPr>
        <p:spPr>
          <a:xfrm>
            <a:off x="460296" y="5654993"/>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Unemployment &amp; Population Density</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21" name="Text 19"/>
          <p:cNvSpPr/>
          <p:nvPr/>
        </p:nvSpPr>
        <p:spPr>
          <a:xfrm>
            <a:off x="460296" y="5911453"/>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dirty="0">
                <a:solidFill>
                  <a:srgbClr val="384653"/>
                </a:solidFill>
                <a:latin typeface="Montserrat" pitchFamily="34" charset="0"/>
                <a:ea typeface="Montserrat" pitchFamily="34" charset="-122"/>
                <a:cs typeface="Montserrat" pitchFamily="34" charset="-120"/>
              </a:rPr>
              <a:t>High initial values in North Macedonia, Bosnia and Herzegovina; Syria showed a peak.</a:t>
            </a:r>
            <a:endParaRPr lang="en-US" sz="1000" dirty="0"/>
          </a:p>
        </p:txBody>
      </p:sp>
      <p:sp>
        <p:nvSpPr>
          <p:cNvPr id="22" name="Text 20"/>
          <p:cNvSpPr/>
          <p:nvPr/>
        </p:nvSpPr>
        <p:spPr>
          <a:xfrm>
            <a:off x="460296" y="6167914"/>
            <a:ext cx="13709809" cy="210502"/>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Cluster Analysis</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a:t>
            </a:r>
            <a:endParaRPr lang="en-US" sz="1000" dirty="0"/>
          </a:p>
        </p:txBody>
      </p:sp>
      <p:sp>
        <p:nvSpPr>
          <p:cNvPr id="23" name="Text 21"/>
          <p:cNvSpPr/>
          <p:nvPr/>
        </p:nvSpPr>
        <p:spPr>
          <a:xfrm>
            <a:off x="460296" y="6424374"/>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Birth Rate</a:t>
            </a:r>
            <a:pPr algn="l" lvl="1"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Cluster 0 (41.7%), Cluster 2 (29.19%).</a:t>
            </a:r>
            <a:endParaRPr lang="en-US" sz="1000" dirty="0"/>
          </a:p>
        </p:txBody>
      </p:sp>
      <p:sp>
        <p:nvSpPr>
          <p:cNvPr id="24" name="Text 22"/>
          <p:cNvSpPr/>
          <p:nvPr/>
        </p:nvSpPr>
        <p:spPr>
          <a:xfrm>
            <a:off x="460296" y="6680835"/>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Population Density</a:t>
            </a:r>
            <a:pPr algn="l" lvl="1"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Cluster 2 (42.51%), Cluster 0 (18.94%).</a:t>
            </a:r>
            <a:endParaRPr lang="en-US" sz="1000" dirty="0"/>
          </a:p>
        </p:txBody>
      </p:sp>
      <p:sp>
        <p:nvSpPr>
          <p:cNvPr id="25" name="Text 23"/>
          <p:cNvSpPr/>
          <p:nvPr/>
        </p:nvSpPr>
        <p:spPr>
          <a:xfrm>
            <a:off x="460296" y="6937296"/>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Life Expectancy</a:t>
            </a:r>
            <a:pPr algn="l" lvl="1"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Cluster 1 (26.07%), Cluster 0 (19.76%).</a:t>
            </a:r>
            <a:endParaRPr lang="en-US" sz="1000" dirty="0"/>
          </a:p>
        </p:txBody>
      </p:sp>
      <p:sp>
        <p:nvSpPr>
          <p:cNvPr id="26" name="Text 24"/>
          <p:cNvSpPr/>
          <p:nvPr/>
        </p:nvSpPr>
        <p:spPr>
          <a:xfrm>
            <a:off x="460296" y="7193756"/>
            <a:ext cx="13709809" cy="210502"/>
          </a:xfrm>
          <a:prstGeom prst="rect">
            <a:avLst/>
          </a:prstGeom>
          <a:noFill/>
          <a:ln/>
        </p:spPr>
        <p:txBody>
          <a:bodyPr wrap="none" lIns="0" tIns="0" rIns="0" bIns="0" rtlCol="0" anchor="t"/>
          <a:lstStyle/>
          <a:p>
            <a:pPr algn="l" lvl="1" marL="685800" indent="-342900">
              <a:lnSpc>
                <a:spcPts val="1650"/>
              </a:lnSpc>
              <a:buSzPct val="100000"/>
              <a:buChar char="•"/>
            </a:pPr>
            <a:r>
              <a:rPr lang="en-US" sz="1000" b="1" dirty="0">
                <a:solidFill>
                  <a:srgbClr val="384653"/>
                </a:solidFill>
                <a:latin typeface="Montserrat" pitchFamily="34" charset="0"/>
                <a:ea typeface="Montserrat" pitchFamily="34" charset="-122"/>
                <a:cs typeface="Montserrat" pitchFamily="34" charset="-120"/>
              </a:rPr>
              <a:t>Death Rate</a:t>
            </a:r>
            <a:pPr algn="l" lvl="1"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Cluster 0 (39.56%), Cluster 1 (14.17%).</a:t>
            </a:r>
            <a:endParaRPr lang="en-US" sz="1000" dirty="0"/>
          </a:p>
        </p:txBody>
      </p:sp>
      <p:sp>
        <p:nvSpPr>
          <p:cNvPr id="27" name="Text 25"/>
          <p:cNvSpPr/>
          <p:nvPr/>
        </p:nvSpPr>
        <p:spPr>
          <a:xfrm>
            <a:off x="460296" y="7552134"/>
            <a:ext cx="13709809" cy="210502"/>
          </a:xfrm>
          <a:prstGeom prst="rect">
            <a:avLst/>
          </a:prstGeom>
          <a:noFill/>
          <a:ln/>
        </p:spPr>
        <p:txBody>
          <a:bodyPr wrap="none" lIns="0" tIns="0" rIns="0" bIns="0" rtlCol="0" anchor="t"/>
          <a:lstStyle/>
          <a:p>
            <a:pPr algn="l" indent="0" marL="0">
              <a:lnSpc>
                <a:spcPts val="1650"/>
              </a:lnSpc>
              <a:buNone/>
            </a:pPr>
            <a:r>
              <a:rPr lang="en-US" sz="1000" b="1" dirty="0">
                <a:solidFill>
                  <a:srgbClr val="384653"/>
                </a:solidFill>
                <a:latin typeface="Montserrat" pitchFamily="34" charset="0"/>
                <a:ea typeface="Montserrat" pitchFamily="34" charset="-122"/>
                <a:cs typeface="Montserrat" pitchFamily="34" charset="-120"/>
              </a:rPr>
              <a:t>Insight</a:t>
            </a:r>
            <a:pPr algn="l" indent="0" marL="0">
              <a:lnSpc>
                <a:spcPts val="1650"/>
              </a:lnSpc>
              <a:buNone/>
            </a:pPr>
            <a:r>
              <a:rPr lang="en-US" sz="1000" dirty="0">
                <a:solidFill>
                  <a:srgbClr val="384653"/>
                </a:solidFill>
                <a:latin typeface="Montserrat" pitchFamily="34" charset="0"/>
                <a:ea typeface="Montserrat" pitchFamily="34" charset="-122"/>
                <a:cs typeface="Montserrat" pitchFamily="34" charset="-120"/>
              </a:rPr>
              <a:t>: The dashboard provides interactive insights into development disparities, with clusters highlighting structural differences in birth rates, population density, and mortality.</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2025-08-03T08:31:17Z</dcterms:created>
  <dcterms:modified xsi:type="dcterms:W3CDTF">2025-08-03T08:31:17Z</dcterms:modified>
</cp:coreProperties>
</file>